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336" r:id="rId5"/>
    <p:sldId id="337" r:id="rId6"/>
    <p:sldId id="338" r:id="rId7"/>
    <p:sldId id="339" r:id="rId8"/>
    <p:sldId id="343" r:id="rId9"/>
    <p:sldId id="346" r:id="rId10"/>
    <p:sldId id="341" r:id="rId11"/>
    <p:sldId id="350" r:id="rId12"/>
    <p:sldId id="342" r:id="rId13"/>
    <p:sldId id="345" r:id="rId14"/>
    <p:sldId id="347" r:id="rId15"/>
    <p:sldId id="351" r:id="rId16"/>
    <p:sldId id="348" r:id="rId17"/>
    <p:sldId id="34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80">
          <p15:clr>
            <a:srgbClr val="A4A3A4"/>
          </p15:clr>
        </p15:guide>
        <p15:guide id="3" orient="horz" pos="1248">
          <p15:clr>
            <a:srgbClr val="A4A3A4"/>
          </p15:clr>
        </p15:guide>
        <p15:guide id="4" orient="horz" pos="2016">
          <p15:clr>
            <a:srgbClr val="A4A3A4"/>
          </p15:clr>
        </p15:guide>
        <p15:guide id="5" orient="horz" pos="2880">
          <p15:clr>
            <a:srgbClr val="A4A3A4"/>
          </p15:clr>
        </p15:guide>
        <p15:guide id="6" pos="2880">
          <p15:clr>
            <a:srgbClr val="A4A3A4"/>
          </p15:clr>
        </p15:guide>
        <p15:guide id="7" orient="horz" pos="624">
          <p15:clr>
            <a:srgbClr val="A4A3A4"/>
          </p15:clr>
        </p15:guide>
        <p15:guide id="8" orient="horz" pos="3648">
          <p15:clr>
            <a:srgbClr val="A4A3A4"/>
          </p15:clr>
        </p15:guide>
        <p15:guide id="9" pos="5520">
          <p15:clr>
            <a:srgbClr val="A4A3A4"/>
          </p15:clr>
        </p15:guide>
        <p15:guide id="10" pos="2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C3E36"/>
    <a:srgbClr val="5F5F5F"/>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6362" autoAdjust="0"/>
  </p:normalViewPr>
  <p:slideViewPr>
    <p:cSldViewPr>
      <p:cViewPr varScale="1">
        <p:scale>
          <a:sx n="108" d="100"/>
          <a:sy n="108" d="100"/>
        </p:scale>
        <p:origin x="108" y="240"/>
      </p:cViewPr>
      <p:guideLst>
        <p:guide orient="horz" pos="2160"/>
        <p:guide orient="horz" pos="480"/>
        <p:guide orient="horz" pos="1248"/>
        <p:guide orient="horz" pos="2016"/>
        <p:guide orient="horz" pos="2880"/>
        <p:guide pos="2880"/>
        <p:guide orient="horz" pos="624"/>
        <p:guide orient="horz" pos="3648"/>
        <p:guide pos="5520"/>
        <p:guide pos="240"/>
      </p:guideLst>
    </p:cSldViewPr>
  </p:slideViewPr>
  <p:outlineViewPr>
    <p:cViewPr>
      <p:scale>
        <a:sx n="33" d="100"/>
        <a:sy n="33" d="100"/>
      </p:scale>
      <p:origin x="0" y="-790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Comparison of Discharging Rates</a:t>
            </a:r>
            <a:endParaRPr lang="en-US" dirty="0"/>
          </a:p>
        </c:rich>
      </c:tx>
      <c:layout>
        <c:manualLayout>
          <c:xMode val="edge"/>
          <c:yMode val="edge"/>
          <c:x val="0.16483251325771012"/>
          <c:y val="7.5930144267274111E-2"/>
        </c:manualLayout>
      </c:layout>
      <c:overlay val="0"/>
      <c:spPr>
        <a:noFill/>
        <a:ln>
          <a:noFill/>
        </a:ln>
        <a:effectLst/>
      </c:spPr>
    </c:title>
    <c:autoTitleDeleted val="0"/>
    <c:plotArea>
      <c:layout>
        <c:manualLayout>
          <c:layoutTarget val="inner"/>
          <c:xMode val="edge"/>
          <c:yMode val="edge"/>
          <c:x val="0.13929913265312308"/>
          <c:y val="0.23085856996653756"/>
          <c:w val="0.83247886177843489"/>
          <c:h val="0.62183758139197265"/>
        </c:manualLayout>
      </c:layout>
      <c:lineChart>
        <c:grouping val="standard"/>
        <c:varyColors val="0"/>
        <c:ser>
          <c:idx val="0"/>
          <c:order val="0"/>
          <c:tx>
            <c:strRef>
              <c:f>DischargeRate!$J$1</c:f>
              <c:strCache>
                <c:ptCount val="1"/>
                <c:pt idx="0">
                  <c:v>Average </c:v>
                </c:pt>
              </c:strCache>
            </c:strRef>
          </c:tx>
          <c:spPr>
            <a:ln w="38100" cap="rnd">
              <a:solidFill>
                <a:schemeClr val="accent1"/>
              </a:solidFill>
              <a:round/>
            </a:ln>
            <a:effectLst/>
          </c:spPr>
          <c:marker>
            <c:symbol val="circle"/>
            <c:size val="5"/>
            <c:spPr>
              <a:solidFill>
                <a:srgbClr val="17365D">
                  <a:lumMod val="60000"/>
                  <a:lumOff val="40000"/>
                </a:srgbClr>
              </a:solidFill>
              <a:ln w="9525">
                <a:solidFill>
                  <a:schemeClr val="accent1"/>
                </a:solidFill>
              </a:ln>
              <a:effectLst/>
            </c:spPr>
          </c:marker>
          <c:dPt>
            <c:idx val="3"/>
            <c:bubble3D val="0"/>
          </c:dPt>
          <c:dPt>
            <c:idx val="5"/>
            <c:bubble3D val="0"/>
          </c:dPt>
          <c:dLbls>
            <c:dLbl>
              <c:idx val="4"/>
              <c:tx>
                <c:rich>
                  <a:bodyPr wrap="square" lIns="38100" tIns="19050" rIns="38100" bIns="19050" anchor="ctr">
                    <a:spAutoFit/>
                  </a:bodyPr>
                  <a:lstStyle/>
                  <a:p>
                    <a:pPr>
                      <a:defRPr/>
                    </a:pPr>
                    <a:r>
                      <a:rPr lang="en-US" dirty="0" smtClean="0"/>
                      <a:t>Inefficient</a:t>
                    </a:r>
                    <a:r>
                      <a:rPr lang="en-US" baseline="0" dirty="0" smtClean="0"/>
                      <a:t> Discharge Sequence</a:t>
                    </a:r>
                    <a:endParaRPr lang="en-US" dirty="0"/>
                  </a:p>
                </c:rich>
              </c:tx>
              <c:spPr>
                <a:solidFill>
                  <a:prstClr val="white"/>
                </a:solidFill>
                <a:ln>
                  <a:solidFill>
                    <a:prstClr val="black">
                      <a:lumMod val="65000"/>
                      <a:lumOff val="35000"/>
                    </a:prst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ext>
              </c:extLst>
            </c:dLbl>
            <c:dLbl>
              <c:idx val="8"/>
              <c:layout>
                <c:manualLayout>
                  <c:x val="-0.13650000214960858"/>
                  <c:y val="-8.5421412300683397E-2"/>
                </c:manualLayout>
              </c:layout>
              <c:tx>
                <c:rich>
                  <a:bodyPr wrap="square" lIns="38100" tIns="19050" rIns="38100" bIns="19050" anchor="ctr">
                    <a:noAutofit/>
                  </a:bodyPr>
                  <a:lstStyle/>
                  <a:p>
                    <a:pPr>
                      <a:defRPr/>
                    </a:pPr>
                    <a:r>
                      <a:rPr lang="en-US" dirty="0" smtClean="0"/>
                      <a:t>Efficient</a:t>
                    </a:r>
                    <a:r>
                      <a:rPr lang="en-US" baseline="0" dirty="0" smtClean="0"/>
                      <a:t> Stowage Plan</a:t>
                    </a:r>
                    <a:endParaRPr lang="en-US" dirty="0"/>
                  </a:p>
                </c:rich>
              </c:tx>
              <c:spPr>
                <a:solidFill>
                  <a:prstClr val="white"/>
                </a:solidFill>
                <a:ln>
                  <a:solidFill>
                    <a:prstClr val="black">
                      <a:lumMod val="65000"/>
                      <a:lumOff val="35000"/>
                    </a:prst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3627770576589474"/>
                      <c:h val="9.4918659085609744E-2"/>
                    </c:manualLayout>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DischargeRate!$A$2:$A$11</c:f>
              <c:strCache>
                <c:ptCount val="10"/>
                <c:pt idx="0">
                  <c:v>BDR, 1412</c:v>
                </c:pt>
                <c:pt idx="1">
                  <c:v>HHJ, 1416</c:v>
                </c:pt>
                <c:pt idx="2">
                  <c:v>BOD, 1409</c:v>
                </c:pt>
                <c:pt idx="3">
                  <c:v>HPM, 1409</c:v>
                </c:pt>
                <c:pt idx="4">
                  <c:v>BOD, 1410</c:v>
                </c:pt>
                <c:pt idx="5">
                  <c:v>BOD, 14011</c:v>
                </c:pt>
                <c:pt idx="6">
                  <c:v>HHJ, 14019</c:v>
                </c:pt>
                <c:pt idx="7">
                  <c:v>HPM, 14011</c:v>
                </c:pt>
                <c:pt idx="8">
                  <c:v>BDK, 14010</c:v>
                </c:pt>
                <c:pt idx="9">
                  <c:v>HPM, 14013</c:v>
                </c:pt>
              </c:strCache>
            </c:strRef>
          </c:cat>
          <c:val>
            <c:numRef>
              <c:f>DischargeRate!$J$2:$J$11</c:f>
              <c:numCache>
                <c:formatCode>General</c:formatCode>
                <c:ptCount val="10"/>
                <c:pt idx="0">
                  <c:v>1200</c:v>
                </c:pt>
                <c:pt idx="1">
                  <c:v>1050</c:v>
                </c:pt>
                <c:pt idx="2">
                  <c:v>1125</c:v>
                </c:pt>
                <c:pt idx="3">
                  <c:v>1150</c:v>
                </c:pt>
                <c:pt idx="4">
                  <c:v>865</c:v>
                </c:pt>
                <c:pt idx="5">
                  <c:v>1025</c:v>
                </c:pt>
                <c:pt idx="6">
                  <c:v>1014.89</c:v>
                </c:pt>
                <c:pt idx="7">
                  <c:v>1152.3800000000001</c:v>
                </c:pt>
                <c:pt idx="8">
                  <c:v>1225</c:v>
                </c:pt>
                <c:pt idx="9">
                  <c:v>1164.4069999999999</c:v>
                </c:pt>
              </c:numCache>
            </c:numRef>
          </c:val>
          <c:smooth val="0"/>
        </c:ser>
        <c:dLbls>
          <c:showLegendKey val="0"/>
          <c:showVal val="0"/>
          <c:showCatName val="0"/>
          <c:showSerName val="0"/>
          <c:showPercent val="0"/>
          <c:showBubbleSize val="0"/>
        </c:dLbls>
        <c:marker val="1"/>
        <c:smooth val="0"/>
        <c:axId val="181912472"/>
        <c:axId val="181912864"/>
      </c:lineChart>
      <c:scatterChart>
        <c:scatterStyle val="smoothMarker"/>
        <c:varyColors val="0"/>
        <c:ser>
          <c:idx val="1"/>
          <c:order val="1"/>
          <c:tx>
            <c:strRef>
              <c:f>DischargeRate!$G$1</c:f>
              <c:strCache>
                <c:ptCount val="1"/>
                <c:pt idx="0">
                  <c:v>Group Average</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xVal>
            <c:numRef>
              <c:f>DischargeRate!$F$2:$F$3</c:f>
              <c:numCache>
                <c:formatCode>General</c:formatCode>
                <c:ptCount val="2"/>
                <c:pt idx="0">
                  <c:v>0</c:v>
                </c:pt>
                <c:pt idx="1">
                  <c:v>1</c:v>
                </c:pt>
              </c:numCache>
            </c:numRef>
          </c:xVal>
          <c:yVal>
            <c:numRef>
              <c:f>DischargeRate!$G$2:$G$3</c:f>
              <c:numCache>
                <c:formatCode>0.00</c:formatCode>
                <c:ptCount val="2"/>
                <c:pt idx="0">
                  <c:v>1097.1677</c:v>
                </c:pt>
                <c:pt idx="1">
                  <c:v>1097.1677</c:v>
                </c:pt>
              </c:numCache>
            </c:numRef>
          </c:yVal>
          <c:smooth val="1"/>
        </c:ser>
        <c:ser>
          <c:idx val="2"/>
          <c:order val="2"/>
          <c:tx>
            <c:strRef>
              <c:f>DischargeRate!$G$12</c:f>
              <c:strCache>
                <c:ptCount val="1"/>
                <c:pt idx="0">
                  <c:v>Target Rate</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Pt>
            <c:idx val="1"/>
            <c:bubble3D val="0"/>
            <c:spPr>
              <a:ln w="38100" cap="rnd">
                <a:solidFill>
                  <a:schemeClr val="accent3"/>
                </a:solidFill>
                <a:round/>
              </a:ln>
              <a:effectLst/>
            </c:spPr>
          </c:dPt>
          <c:xVal>
            <c:numRef>
              <c:f>DischargeRate!$F$13:$F$14</c:f>
              <c:numCache>
                <c:formatCode>General</c:formatCode>
                <c:ptCount val="2"/>
                <c:pt idx="0">
                  <c:v>0</c:v>
                </c:pt>
                <c:pt idx="1">
                  <c:v>1</c:v>
                </c:pt>
              </c:numCache>
            </c:numRef>
          </c:xVal>
          <c:yVal>
            <c:numRef>
              <c:f>DischargeRate!$G$13:$G$14</c:f>
              <c:numCache>
                <c:formatCode>General</c:formatCode>
                <c:ptCount val="2"/>
                <c:pt idx="0">
                  <c:v>1179</c:v>
                </c:pt>
                <c:pt idx="1">
                  <c:v>1179</c:v>
                </c:pt>
              </c:numCache>
            </c:numRef>
          </c:yVal>
          <c:smooth val="1"/>
        </c:ser>
        <c:dLbls>
          <c:showLegendKey val="0"/>
          <c:showVal val="0"/>
          <c:showCatName val="0"/>
          <c:showSerName val="0"/>
          <c:showPercent val="0"/>
          <c:showBubbleSize val="0"/>
        </c:dLbls>
        <c:axId val="218861144"/>
        <c:axId val="218860752"/>
      </c:scatterChart>
      <c:catAx>
        <c:axId val="18191247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1912864"/>
        <c:crosses val="autoZero"/>
        <c:auto val="1"/>
        <c:lblAlgn val="ctr"/>
        <c:lblOffset val="100"/>
        <c:noMultiLvlLbl val="0"/>
      </c:catAx>
      <c:valAx>
        <c:axId val="181912864"/>
        <c:scaling>
          <c:orientation val="minMax"/>
          <c:max val="1300"/>
          <c:min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mts/hr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912472"/>
        <c:crosses val="autoZero"/>
        <c:crossBetween val="between"/>
      </c:valAx>
      <c:valAx>
        <c:axId val="218860752"/>
        <c:scaling>
          <c:orientation val="minMax"/>
        </c:scaling>
        <c:delete val="1"/>
        <c:axPos val="r"/>
        <c:numFmt formatCode="0.00" sourceLinked="1"/>
        <c:majorTickMark val="out"/>
        <c:minorTickMark val="none"/>
        <c:tickLblPos val="nextTo"/>
        <c:crossAx val="218861144"/>
        <c:crosses val="max"/>
        <c:crossBetween val="midCat"/>
      </c:valAx>
      <c:valAx>
        <c:axId val="218861144"/>
        <c:scaling>
          <c:orientation val="minMax"/>
          <c:max val="1"/>
        </c:scaling>
        <c:delete val="1"/>
        <c:axPos val="t"/>
        <c:numFmt formatCode="General" sourceLinked="1"/>
        <c:majorTickMark val="out"/>
        <c:minorTickMark val="none"/>
        <c:tickLblPos val="nextTo"/>
        <c:crossAx val="218860752"/>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Ship Roundtrips on the James River</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Total Roundtrips</c:v>
          </c:tx>
          <c:spPr>
            <a:solidFill>
              <a:schemeClr val="accent4"/>
            </a:solidFill>
            <a:ln w="25400" cap="flat" cmpd="sng" algn="ctr">
              <a:solidFill>
                <a:schemeClr val="accent4">
                  <a:shade val="50000"/>
                </a:schemeClr>
              </a:solidFill>
              <a:prstDash val="solid"/>
            </a:ln>
            <a:effectLst/>
          </c:spPr>
          <c:invertIfNegative val="0"/>
          <c:cat>
            <c:strRef>
              <c:f>ShipTrips!$C$2:$G$2</c:f>
              <c:strCache>
                <c:ptCount val="5"/>
                <c:pt idx="0">
                  <c:v>2011</c:v>
                </c:pt>
                <c:pt idx="1">
                  <c:v>2012</c:v>
                </c:pt>
                <c:pt idx="2">
                  <c:v>2013</c:v>
                </c:pt>
                <c:pt idx="3">
                  <c:v>2014</c:v>
                </c:pt>
                <c:pt idx="4">
                  <c:v>2015 Projected</c:v>
                </c:pt>
              </c:strCache>
            </c:strRef>
          </c:cat>
          <c:val>
            <c:numRef>
              <c:f>ShipTrips!$C$8:$G$8</c:f>
              <c:numCache>
                <c:formatCode>General</c:formatCode>
                <c:ptCount val="5"/>
                <c:pt idx="0">
                  <c:v>65</c:v>
                </c:pt>
                <c:pt idx="1">
                  <c:v>65</c:v>
                </c:pt>
                <c:pt idx="2">
                  <c:v>56</c:v>
                </c:pt>
                <c:pt idx="3">
                  <c:v>60</c:v>
                </c:pt>
                <c:pt idx="4">
                  <c:v>66</c:v>
                </c:pt>
              </c:numCache>
            </c:numRef>
          </c:val>
        </c:ser>
        <c:dLbls>
          <c:showLegendKey val="0"/>
          <c:showVal val="0"/>
          <c:showCatName val="0"/>
          <c:showSerName val="0"/>
          <c:showPercent val="0"/>
          <c:showBubbleSize val="0"/>
        </c:dLbls>
        <c:gapWidth val="219"/>
        <c:overlap val="-27"/>
        <c:axId val="221864608"/>
        <c:axId val="221865000"/>
      </c:barChart>
      <c:catAx>
        <c:axId val="2218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1865000"/>
        <c:crosses val="autoZero"/>
        <c:auto val="1"/>
        <c:lblAlgn val="ctr"/>
        <c:lblOffset val="100"/>
        <c:noMultiLvlLbl val="0"/>
      </c:catAx>
      <c:valAx>
        <c:axId val="2218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Roundtrips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186460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Total Short Tons Moved by Ship on the James River</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ShipTons!$A$7</c:f>
              <c:strCache>
                <c:ptCount val="1"/>
                <c:pt idx="0">
                  <c:v>TOTAL ST</c:v>
                </c:pt>
              </c:strCache>
            </c:strRef>
          </c:tx>
          <c:spPr>
            <a:solidFill>
              <a:schemeClr val="accent1"/>
            </a:solidFill>
            <a:ln>
              <a:noFill/>
            </a:ln>
            <a:effectLst/>
          </c:spPr>
          <c:invertIfNegative val="0"/>
          <c:cat>
            <c:numRef>
              <c:f>ShipTons!$C$2</c:f>
              <c:numCache>
                <c:formatCode>General</c:formatCode>
                <c:ptCount val="1"/>
                <c:pt idx="0">
                  <c:v>2014</c:v>
                </c:pt>
              </c:numCache>
            </c:numRef>
          </c:cat>
          <c:val>
            <c:numRef>
              <c:f>ShipTons!$C$7</c:f>
              <c:numCache>
                <c:formatCode>_(* #,##0_);_(* \(#,##0\);_(* "-"??_);_(@_)</c:formatCode>
                <c:ptCount val="1"/>
                <c:pt idx="0">
                  <c:v>696567</c:v>
                </c:pt>
              </c:numCache>
            </c:numRef>
          </c:val>
        </c:ser>
        <c:dLbls>
          <c:showLegendKey val="0"/>
          <c:showVal val="0"/>
          <c:showCatName val="0"/>
          <c:showSerName val="0"/>
          <c:showPercent val="0"/>
          <c:showBubbleSize val="0"/>
        </c:dLbls>
        <c:gapWidth val="219"/>
        <c:overlap val="100"/>
        <c:axId val="222334744"/>
        <c:axId val="222335136"/>
      </c:barChart>
      <c:catAx>
        <c:axId val="22233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2335136"/>
        <c:crosses val="autoZero"/>
        <c:auto val="1"/>
        <c:lblAlgn val="ctr"/>
        <c:lblOffset val="100"/>
        <c:noMultiLvlLbl val="0"/>
      </c:catAx>
      <c:valAx>
        <c:axId val="222335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Short Tons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23347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Barge Roundtrips on the James River</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Total Roundtrips</c:v>
          </c:tx>
          <c:spPr>
            <a:solidFill>
              <a:schemeClr val="accent4"/>
            </a:solidFill>
            <a:ln w="25400" cap="flat" cmpd="sng" algn="ctr">
              <a:solidFill>
                <a:schemeClr val="accent4">
                  <a:shade val="50000"/>
                </a:schemeClr>
              </a:solidFill>
              <a:prstDash val="solid"/>
            </a:ln>
            <a:effectLst/>
          </c:spPr>
          <c:invertIfNegative val="0"/>
          <c:cat>
            <c:strRef>
              <c:f>BargeTrips!$C$2:$G$2</c:f>
              <c:strCache>
                <c:ptCount val="5"/>
                <c:pt idx="0">
                  <c:v>2011</c:v>
                </c:pt>
                <c:pt idx="1">
                  <c:v>2012</c:v>
                </c:pt>
                <c:pt idx="2">
                  <c:v>2013</c:v>
                </c:pt>
                <c:pt idx="3">
                  <c:v>2014</c:v>
                </c:pt>
                <c:pt idx="4">
                  <c:v>2015 Projected</c:v>
                </c:pt>
              </c:strCache>
            </c:strRef>
          </c:cat>
          <c:val>
            <c:numRef>
              <c:f>BargeTrips!$C$20:$G$20</c:f>
              <c:numCache>
                <c:formatCode>General</c:formatCode>
                <c:ptCount val="5"/>
                <c:pt idx="0">
                  <c:v>1026</c:v>
                </c:pt>
                <c:pt idx="1">
                  <c:v>976</c:v>
                </c:pt>
                <c:pt idx="2">
                  <c:v>1093</c:v>
                </c:pt>
                <c:pt idx="3">
                  <c:v>1174</c:v>
                </c:pt>
                <c:pt idx="4">
                  <c:v>1294</c:v>
                </c:pt>
              </c:numCache>
            </c:numRef>
          </c:val>
        </c:ser>
        <c:dLbls>
          <c:showLegendKey val="0"/>
          <c:showVal val="0"/>
          <c:showCatName val="0"/>
          <c:showSerName val="0"/>
          <c:showPercent val="0"/>
          <c:showBubbleSize val="0"/>
        </c:dLbls>
        <c:gapWidth val="219"/>
        <c:overlap val="-27"/>
        <c:axId val="222335920"/>
        <c:axId val="222336312"/>
      </c:barChart>
      <c:catAx>
        <c:axId val="22233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2336312"/>
        <c:crosses val="autoZero"/>
        <c:auto val="1"/>
        <c:lblAlgn val="ctr"/>
        <c:lblOffset val="100"/>
        <c:noMultiLvlLbl val="0"/>
      </c:catAx>
      <c:valAx>
        <c:axId val="222336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Roundtrips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233592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Short Tons Moved by Barge on the James River</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BargeTons!$C$2</c:f>
              <c:numCache>
                <c:formatCode>General</c:formatCode>
                <c:ptCount val="1"/>
                <c:pt idx="0">
                  <c:v>2014</c:v>
                </c:pt>
              </c:numCache>
            </c:numRef>
          </c:cat>
          <c:val>
            <c:numRef>
              <c:f>BargeTons!$C$19</c:f>
              <c:numCache>
                <c:formatCode>_(* #,##0_);_(* \(#,##0\);_(* "-"??_);_(@_)</c:formatCode>
                <c:ptCount val="1"/>
                <c:pt idx="0">
                  <c:v>3420242</c:v>
                </c:pt>
              </c:numCache>
            </c:numRef>
          </c:val>
        </c:ser>
        <c:dLbls>
          <c:showLegendKey val="0"/>
          <c:showVal val="0"/>
          <c:showCatName val="0"/>
          <c:showSerName val="0"/>
          <c:showPercent val="0"/>
          <c:showBubbleSize val="0"/>
        </c:dLbls>
        <c:gapWidth val="219"/>
        <c:overlap val="-27"/>
        <c:axId val="222337096"/>
        <c:axId val="222337488"/>
      </c:barChart>
      <c:catAx>
        <c:axId val="22233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2337488"/>
        <c:crosses val="autoZero"/>
        <c:auto val="1"/>
        <c:lblAlgn val="ctr"/>
        <c:lblOffset val="100"/>
        <c:noMultiLvlLbl val="0"/>
      </c:catAx>
      <c:valAx>
        <c:axId val="222337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Short Tons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23370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4D992-4203-4C85-BEB2-093DA0EFCCB4}" type="doc">
      <dgm:prSet loTypeId="urn:microsoft.com/office/officeart/2005/8/layout/cycle8" loCatId="cycle" qsTypeId="urn:microsoft.com/office/officeart/2005/8/quickstyle/simple1" qsCatId="simple" csTypeId="urn:microsoft.com/office/officeart/2005/8/colors/accent0_3" csCatId="mainScheme" phldr="1"/>
      <dgm:spPr/>
    </dgm:pt>
    <dgm:pt modelId="{C9CF0ECE-D6B1-4E5B-9BEE-65E970BC3DE0}">
      <dgm:prSet phldrT="[Text]"/>
      <dgm:spPr>
        <a:solidFill>
          <a:schemeClr val="accent1">
            <a:lumMod val="75000"/>
          </a:schemeClr>
        </a:solidFill>
      </dgm:spPr>
      <dgm:t>
        <a:bodyPr/>
        <a:lstStyle/>
        <a:p>
          <a:r>
            <a:rPr lang="en-US" dirty="0" smtClean="0"/>
            <a:t>Motivated Team</a:t>
          </a:r>
          <a:endParaRPr lang="en-US" dirty="0"/>
        </a:p>
      </dgm:t>
    </dgm:pt>
    <dgm:pt modelId="{DD7BAE70-AE0B-4D83-802D-58090A34794D}" type="parTrans" cxnId="{1ED08699-79CC-4BEF-A543-147658B12C3A}">
      <dgm:prSet/>
      <dgm:spPr/>
      <dgm:t>
        <a:bodyPr/>
        <a:lstStyle/>
        <a:p>
          <a:endParaRPr lang="en-US"/>
        </a:p>
      </dgm:t>
    </dgm:pt>
    <dgm:pt modelId="{EB08275E-084D-4698-B684-A81A90404A71}" type="sibTrans" cxnId="{1ED08699-79CC-4BEF-A543-147658B12C3A}">
      <dgm:prSet/>
      <dgm:spPr/>
      <dgm:t>
        <a:bodyPr/>
        <a:lstStyle/>
        <a:p>
          <a:endParaRPr lang="en-US"/>
        </a:p>
      </dgm:t>
    </dgm:pt>
    <dgm:pt modelId="{1DC98872-CD0A-4A86-8C3C-38313B434290}">
      <dgm:prSet phldrT="[Text]"/>
      <dgm:spPr>
        <a:solidFill>
          <a:schemeClr val="accent1">
            <a:lumMod val="75000"/>
          </a:schemeClr>
        </a:solidFill>
      </dgm:spPr>
      <dgm:t>
        <a:bodyPr/>
        <a:lstStyle/>
        <a:p>
          <a:r>
            <a:rPr lang="en-US" dirty="0" smtClean="0"/>
            <a:t>Superior Service</a:t>
          </a:r>
          <a:endParaRPr lang="en-US" dirty="0"/>
        </a:p>
      </dgm:t>
    </dgm:pt>
    <dgm:pt modelId="{4A73F52C-E764-4005-8716-3F965EDB0942}" type="parTrans" cxnId="{2CED5001-1809-494D-AA08-A77452E63042}">
      <dgm:prSet/>
      <dgm:spPr/>
      <dgm:t>
        <a:bodyPr/>
        <a:lstStyle/>
        <a:p>
          <a:endParaRPr lang="en-US"/>
        </a:p>
      </dgm:t>
    </dgm:pt>
    <dgm:pt modelId="{82D092C9-1010-4799-A0D8-4AE6B3D32449}" type="sibTrans" cxnId="{2CED5001-1809-494D-AA08-A77452E63042}">
      <dgm:prSet/>
      <dgm:spPr/>
      <dgm:t>
        <a:bodyPr/>
        <a:lstStyle/>
        <a:p>
          <a:endParaRPr lang="en-US"/>
        </a:p>
      </dgm:t>
    </dgm:pt>
    <dgm:pt modelId="{45F77B85-4D89-449F-80AD-CA77E96D1AAE}">
      <dgm:prSet phldrT="[Text]"/>
      <dgm:spPr>
        <a:solidFill>
          <a:schemeClr val="accent1">
            <a:lumMod val="75000"/>
          </a:schemeClr>
        </a:solidFill>
      </dgm:spPr>
      <dgm:t>
        <a:bodyPr/>
        <a:lstStyle/>
        <a:p>
          <a:r>
            <a:rPr lang="en-US" dirty="0" smtClean="0"/>
            <a:t>Satisfied Customers &amp; Continued Growth</a:t>
          </a:r>
          <a:endParaRPr lang="en-US" dirty="0"/>
        </a:p>
      </dgm:t>
    </dgm:pt>
    <dgm:pt modelId="{8B5B3A40-F84E-4160-BF2B-10CD4306168B}" type="parTrans" cxnId="{E0511394-0366-4E92-A2DC-82E188D2B3C6}">
      <dgm:prSet/>
      <dgm:spPr/>
      <dgm:t>
        <a:bodyPr/>
        <a:lstStyle/>
        <a:p>
          <a:endParaRPr lang="en-US"/>
        </a:p>
      </dgm:t>
    </dgm:pt>
    <dgm:pt modelId="{BD180700-C024-4775-A92B-4685F2619B2E}" type="sibTrans" cxnId="{E0511394-0366-4E92-A2DC-82E188D2B3C6}">
      <dgm:prSet/>
      <dgm:spPr/>
      <dgm:t>
        <a:bodyPr/>
        <a:lstStyle/>
        <a:p>
          <a:endParaRPr lang="en-US"/>
        </a:p>
      </dgm:t>
    </dgm:pt>
    <dgm:pt modelId="{8FA7EC2A-3B84-486C-83EA-1E55C74978A5}">
      <dgm:prSet phldrT="[Text]"/>
      <dgm:spPr>
        <a:solidFill>
          <a:schemeClr val="accent1">
            <a:lumMod val="75000"/>
          </a:schemeClr>
        </a:solidFill>
      </dgm:spPr>
      <dgm:t>
        <a:bodyPr/>
        <a:lstStyle/>
        <a:p>
          <a:r>
            <a:rPr lang="en-US" dirty="0" smtClean="0"/>
            <a:t>Successful Business – Invest in Employees</a:t>
          </a:r>
          <a:endParaRPr lang="en-US" dirty="0"/>
        </a:p>
      </dgm:t>
    </dgm:pt>
    <dgm:pt modelId="{61630FC4-44DA-40B9-A5D8-CDB64F36BC09}" type="parTrans" cxnId="{BA8FEC08-2C5A-4A15-8E60-E1733F819E17}">
      <dgm:prSet/>
      <dgm:spPr/>
      <dgm:t>
        <a:bodyPr/>
        <a:lstStyle/>
        <a:p>
          <a:endParaRPr lang="en-US"/>
        </a:p>
      </dgm:t>
    </dgm:pt>
    <dgm:pt modelId="{B638EB5B-5621-484C-90F6-83C62A2B0F55}" type="sibTrans" cxnId="{BA8FEC08-2C5A-4A15-8E60-E1733F819E17}">
      <dgm:prSet/>
      <dgm:spPr/>
      <dgm:t>
        <a:bodyPr/>
        <a:lstStyle/>
        <a:p>
          <a:endParaRPr lang="en-US"/>
        </a:p>
      </dgm:t>
    </dgm:pt>
    <dgm:pt modelId="{E336EA8C-DAB0-45D8-8D54-9F61949D5698}" type="pres">
      <dgm:prSet presAssocID="{DA44D992-4203-4C85-BEB2-093DA0EFCCB4}" presName="compositeShape" presStyleCnt="0">
        <dgm:presLayoutVars>
          <dgm:chMax val="7"/>
          <dgm:dir/>
          <dgm:resizeHandles val="exact"/>
        </dgm:presLayoutVars>
      </dgm:prSet>
      <dgm:spPr/>
    </dgm:pt>
    <dgm:pt modelId="{673DFC4A-792C-417E-9B9F-C03B2CFC5D98}" type="pres">
      <dgm:prSet presAssocID="{DA44D992-4203-4C85-BEB2-093DA0EFCCB4}" presName="wedge1" presStyleLbl="node1" presStyleIdx="0" presStyleCnt="4"/>
      <dgm:spPr/>
      <dgm:t>
        <a:bodyPr/>
        <a:lstStyle/>
        <a:p>
          <a:endParaRPr lang="en-US"/>
        </a:p>
      </dgm:t>
    </dgm:pt>
    <dgm:pt modelId="{FDD09CF7-7697-4556-BAB4-AB150BEB54E9}" type="pres">
      <dgm:prSet presAssocID="{DA44D992-4203-4C85-BEB2-093DA0EFCCB4}" presName="dummy1a" presStyleCnt="0"/>
      <dgm:spPr/>
    </dgm:pt>
    <dgm:pt modelId="{45E716F0-C625-497A-AF64-B7EE7B951C09}" type="pres">
      <dgm:prSet presAssocID="{DA44D992-4203-4C85-BEB2-093DA0EFCCB4}" presName="dummy1b" presStyleCnt="0"/>
      <dgm:spPr/>
    </dgm:pt>
    <dgm:pt modelId="{CE4C0569-6C08-43DF-A53D-77271254A0D7}" type="pres">
      <dgm:prSet presAssocID="{DA44D992-4203-4C85-BEB2-093DA0EFCCB4}" presName="wedge1Tx" presStyleLbl="node1" presStyleIdx="0" presStyleCnt="4">
        <dgm:presLayoutVars>
          <dgm:chMax val="0"/>
          <dgm:chPref val="0"/>
          <dgm:bulletEnabled val="1"/>
        </dgm:presLayoutVars>
      </dgm:prSet>
      <dgm:spPr/>
      <dgm:t>
        <a:bodyPr/>
        <a:lstStyle/>
        <a:p>
          <a:endParaRPr lang="en-US"/>
        </a:p>
      </dgm:t>
    </dgm:pt>
    <dgm:pt modelId="{A7EAED6E-3951-46A8-BFC0-6E601A6BD228}" type="pres">
      <dgm:prSet presAssocID="{DA44D992-4203-4C85-BEB2-093DA0EFCCB4}" presName="wedge2" presStyleLbl="node1" presStyleIdx="1" presStyleCnt="4"/>
      <dgm:spPr/>
      <dgm:t>
        <a:bodyPr/>
        <a:lstStyle/>
        <a:p>
          <a:endParaRPr lang="en-US"/>
        </a:p>
      </dgm:t>
    </dgm:pt>
    <dgm:pt modelId="{D6747B24-529E-44A8-AE49-B658F2175DB9}" type="pres">
      <dgm:prSet presAssocID="{DA44D992-4203-4C85-BEB2-093DA0EFCCB4}" presName="dummy2a" presStyleCnt="0"/>
      <dgm:spPr/>
    </dgm:pt>
    <dgm:pt modelId="{5CE19513-E025-4025-9122-2D89DD73ABB1}" type="pres">
      <dgm:prSet presAssocID="{DA44D992-4203-4C85-BEB2-093DA0EFCCB4}" presName="dummy2b" presStyleCnt="0"/>
      <dgm:spPr/>
    </dgm:pt>
    <dgm:pt modelId="{9D7BBD1E-4A7B-471D-A3E2-B5B89D4CDC56}" type="pres">
      <dgm:prSet presAssocID="{DA44D992-4203-4C85-BEB2-093DA0EFCCB4}" presName="wedge2Tx" presStyleLbl="node1" presStyleIdx="1" presStyleCnt="4">
        <dgm:presLayoutVars>
          <dgm:chMax val="0"/>
          <dgm:chPref val="0"/>
          <dgm:bulletEnabled val="1"/>
        </dgm:presLayoutVars>
      </dgm:prSet>
      <dgm:spPr/>
      <dgm:t>
        <a:bodyPr/>
        <a:lstStyle/>
        <a:p>
          <a:endParaRPr lang="en-US"/>
        </a:p>
      </dgm:t>
    </dgm:pt>
    <dgm:pt modelId="{34C1ED9E-7A3E-4192-8F93-D88C7264CDDB}" type="pres">
      <dgm:prSet presAssocID="{DA44D992-4203-4C85-BEB2-093DA0EFCCB4}" presName="wedge3" presStyleLbl="node1" presStyleIdx="2" presStyleCnt="4"/>
      <dgm:spPr/>
      <dgm:t>
        <a:bodyPr/>
        <a:lstStyle/>
        <a:p>
          <a:endParaRPr lang="en-US"/>
        </a:p>
      </dgm:t>
    </dgm:pt>
    <dgm:pt modelId="{0BD42C38-84C2-4C7D-A654-D2F8A4594640}" type="pres">
      <dgm:prSet presAssocID="{DA44D992-4203-4C85-BEB2-093DA0EFCCB4}" presName="dummy3a" presStyleCnt="0"/>
      <dgm:spPr/>
    </dgm:pt>
    <dgm:pt modelId="{2B68D5A5-FCE4-47FD-9756-4CEDB8FD2F8C}" type="pres">
      <dgm:prSet presAssocID="{DA44D992-4203-4C85-BEB2-093DA0EFCCB4}" presName="dummy3b" presStyleCnt="0"/>
      <dgm:spPr/>
    </dgm:pt>
    <dgm:pt modelId="{DF5D8952-356A-40ED-BFE0-A65A39BAF8B7}" type="pres">
      <dgm:prSet presAssocID="{DA44D992-4203-4C85-BEB2-093DA0EFCCB4}" presName="wedge3Tx" presStyleLbl="node1" presStyleIdx="2" presStyleCnt="4">
        <dgm:presLayoutVars>
          <dgm:chMax val="0"/>
          <dgm:chPref val="0"/>
          <dgm:bulletEnabled val="1"/>
        </dgm:presLayoutVars>
      </dgm:prSet>
      <dgm:spPr/>
      <dgm:t>
        <a:bodyPr/>
        <a:lstStyle/>
        <a:p>
          <a:endParaRPr lang="en-US"/>
        </a:p>
      </dgm:t>
    </dgm:pt>
    <dgm:pt modelId="{54D3A146-90E3-469C-8B7D-105D3C46DA8A}" type="pres">
      <dgm:prSet presAssocID="{DA44D992-4203-4C85-BEB2-093DA0EFCCB4}" presName="wedge4" presStyleLbl="node1" presStyleIdx="3" presStyleCnt="4"/>
      <dgm:spPr/>
      <dgm:t>
        <a:bodyPr/>
        <a:lstStyle/>
        <a:p>
          <a:endParaRPr lang="en-US"/>
        </a:p>
      </dgm:t>
    </dgm:pt>
    <dgm:pt modelId="{4D3C119B-8B5E-451B-8445-48A9DF6D6A13}" type="pres">
      <dgm:prSet presAssocID="{DA44D992-4203-4C85-BEB2-093DA0EFCCB4}" presName="dummy4a" presStyleCnt="0"/>
      <dgm:spPr/>
    </dgm:pt>
    <dgm:pt modelId="{06773FFD-160D-43E0-9CCB-28101699D27D}" type="pres">
      <dgm:prSet presAssocID="{DA44D992-4203-4C85-BEB2-093DA0EFCCB4}" presName="dummy4b" presStyleCnt="0"/>
      <dgm:spPr/>
    </dgm:pt>
    <dgm:pt modelId="{43DE36F2-F001-4B71-B4F7-CFEC0700D389}" type="pres">
      <dgm:prSet presAssocID="{DA44D992-4203-4C85-BEB2-093DA0EFCCB4}" presName="wedge4Tx" presStyleLbl="node1" presStyleIdx="3" presStyleCnt="4">
        <dgm:presLayoutVars>
          <dgm:chMax val="0"/>
          <dgm:chPref val="0"/>
          <dgm:bulletEnabled val="1"/>
        </dgm:presLayoutVars>
      </dgm:prSet>
      <dgm:spPr/>
      <dgm:t>
        <a:bodyPr/>
        <a:lstStyle/>
        <a:p>
          <a:endParaRPr lang="en-US"/>
        </a:p>
      </dgm:t>
    </dgm:pt>
    <dgm:pt modelId="{8972B34C-30E5-43DE-8D8B-788146D65FC3}" type="pres">
      <dgm:prSet presAssocID="{EB08275E-084D-4698-B684-A81A90404A71}" presName="arrowWedge1" presStyleLbl="fgSibTrans2D1" presStyleIdx="0" presStyleCnt="4"/>
      <dgm:spPr>
        <a:solidFill>
          <a:schemeClr val="accent1">
            <a:lumMod val="50000"/>
          </a:schemeClr>
        </a:solidFill>
      </dgm:spPr>
    </dgm:pt>
    <dgm:pt modelId="{9355BF85-941F-4CA7-AB46-879F10525172}" type="pres">
      <dgm:prSet presAssocID="{82D092C9-1010-4799-A0D8-4AE6B3D32449}" presName="arrowWedge2" presStyleLbl="fgSibTrans2D1" presStyleIdx="1" presStyleCnt="4"/>
      <dgm:spPr>
        <a:solidFill>
          <a:schemeClr val="accent1">
            <a:lumMod val="50000"/>
          </a:schemeClr>
        </a:solidFill>
      </dgm:spPr>
    </dgm:pt>
    <dgm:pt modelId="{DC461E28-0F9B-464A-9D48-08A0DBE81D53}" type="pres">
      <dgm:prSet presAssocID="{BD180700-C024-4775-A92B-4685F2619B2E}" presName="arrowWedge3" presStyleLbl="fgSibTrans2D1" presStyleIdx="2" presStyleCnt="4"/>
      <dgm:spPr>
        <a:solidFill>
          <a:schemeClr val="accent1">
            <a:lumMod val="50000"/>
          </a:schemeClr>
        </a:solidFill>
      </dgm:spPr>
    </dgm:pt>
    <dgm:pt modelId="{2E8A6B1E-56CF-469E-8DE8-D18522DE43F6}" type="pres">
      <dgm:prSet presAssocID="{B638EB5B-5621-484C-90F6-83C62A2B0F55}" presName="arrowWedge4" presStyleLbl="fgSibTrans2D1" presStyleIdx="3" presStyleCnt="4"/>
      <dgm:spPr>
        <a:solidFill>
          <a:schemeClr val="accent1">
            <a:lumMod val="50000"/>
          </a:schemeClr>
        </a:solidFill>
      </dgm:spPr>
    </dgm:pt>
  </dgm:ptLst>
  <dgm:cxnLst>
    <dgm:cxn modelId="{1ED08699-79CC-4BEF-A543-147658B12C3A}" srcId="{DA44D992-4203-4C85-BEB2-093DA0EFCCB4}" destId="{C9CF0ECE-D6B1-4E5B-9BEE-65E970BC3DE0}" srcOrd="0" destOrd="0" parTransId="{DD7BAE70-AE0B-4D83-802D-58090A34794D}" sibTransId="{EB08275E-084D-4698-B684-A81A90404A71}"/>
    <dgm:cxn modelId="{E343D936-8639-4BFE-BAC3-C94600DDB8F5}" type="presOf" srcId="{1DC98872-CD0A-4A86-8C3C-38313B434290}" destId="{A7EAED6E-3951-46A8-BFC0-6E601A6BD228}" srcOrd="0" destOrd="0" presId="urn:microsoft.com/office/officeart/2005/8/layout/cycle8"/>
    <dgm:cxn modelId="{2CED5001-1809-494D-AA08-A77452E63042}" srcId="{DA44D992-4203-4C85-BEB2-093DA0EFCCB4}" destId="{1DC98872-CD0A-4A86-8C3C-38313B434290}" srcOrd="1" destOrd="0" parTransId="{4A73F52C-E764-4005-8716-3F965EDB0942}" sibTransId="{82D092C9-1010-4799-A0D8-4AE6B3D32449}"/>
    <dgm:cxn modelId="{E0511394-0366-4E92-A2DC-82E188D2B3C6}" srcId="{DA44D992-4203-4C85-BEB2-093DA0EFCCB4}" destId="{45F77B85-4D89-449F-80AD-CA77E96D1AAE}" srcOrd="2" destOrd="0" parTransId="{8B5B3A40-F84E-4160-BF2B-10CD4306168B}" sibTransId="{BD180700-C024-4775-A92B-4685F2619B2E}"/>
    <dgm:cxn modelId="{6805B21B-27F2-4CAD-B4A1-E57FB5E4CF4A}" type="presOf" srcId="{45F77B85-4D89-449F-80AD-CA77E96D1AAE}" destId="{DF5D8952-356A-40ED-BFE0-A65A39BAF8B7}" srcOrd="1" destOrd="0" presId="urn:microsoft.com/office/officeart/2005/8/layout/cycle8"/>
    <dgm:cxn modelId="{E6F33709-A46A-41E8-8224-CF6F4288D14F}" type="presOf" srcId="{DA44D992-4203-4C85-BEB2-093DA0EFCCB4}" destId="{E336EA8C-DAB0-45D8-8D54-9F61949D5698}" srcOrd="0" destOrd="0" presId="urn:microsoft.com/office/officeart/2005/8/layout/cycle8"/>
    <dgm:cxn modelId="{E3AF7B0A-2DC7-4E8A-8E46-4B293C686883}" type="presOf" srcId="{C9CF0ECE-D6B1-4E5B-9BEE-65E970BC3DE0}" destId="{673DFC4A-792C-417E-9B9F-C03B2CFC5D98}" srcOrd="0" destOrd="0" presId="urn:microsoft.com/office/officeart/2005/8/layout/cycle8"/>
    <dgm:cxn modelId="{00579616-D822-4D47-8ED0-819D5DB0456D}" type="presOf" srcId="{C9CF0ECE-D6B1-4E5B-9BEE-65E970BC3DE0}" destId="{CE4C0569-6C08-43DF-A53D-77271254A0D7}" srcOrd="1" destOrd="0" presId="urn:microsoft.com/office/officeart/2005/8/layout/cycle8"/>
    <dgm:cxn modelId="{EDF637BE-3E97-491C-B7EC-16C81BACCECF}" type="presOf" srcId="{45F77B85-4D89-449F-80AD-CA77E96D1AAE}" destId="{34C1ED9E-7A3E-4192-8F93-D88C7264CDDB}" srcOrd="0" destOrd="0" presId="urn:microsoft.com/office/officeart/2005/8/layout/cycle8"/>
    <dgm:cxn modelId="{E3E5C018-B44C-4E1B-9479-7118BE0F1BA0}" type="presOf" srcId="{1DC98872-CD0A-4A86-8C3C-38313B434290}" destId="{9D7BBD1E-4A7B-471D-A3E2-B5B89D4CDC56}" srcOrd="1" destOrd="0" presId="urn:microsoft.com/office/officeart/2005/8/layout/cycle8"/>
    <dgm:cxn modelId="{BA8FEC08-2C5A-4A15-8E60-E1733F819E17}" srcId="{DA44D992-4203-4C85-BEB2-093DA0EFCCB4}" destId="{8FA7EC2A-3B84-486C-83EA-1E55C74978A5}" srcOrd="3" destOrd="0" parTransId="{61630FC4-44DA-40B9-A5D8-CDB64F36BC09}" sibTransId="{B638EB5B-5621-484C-90F6-83C62A2B0F55}"/>
    <dgm:cxn modelId="{902F8975-F16E-4671-8D11-2A1A10822985}" type="presOf" srcId="{8FA7EC2A-3B84-486C-83EA-1E55C74978A5}" destId="{54D3A146-90E3-469C-8B7D-105D3C46DA8A}" srcOrd="0" destOrd="0" presId="urn:microsoft.com/office/officeart/2005/8/layout/cycle8"/>
    <dgm:cxn modelId="{C519217A-63E6-4962-86B0-836E7F21516E}" type="presOf" srcId="{8FA7EC2A-3B84-486C-83EA-1E55C74978A5}" destId="{43DE36F2-F001-4B71-B4F7-CFEC0700D389}" srcOrd="1" destOrd="0" presId="urn:microsoft.com/office/officeart/2005/8/layout/cycle8"/>
    <dgm:cxn modelId="{6B8FDA74-ED37-4CCE-BBFC-F144A1221FC0}" type="presParOf" srcId="{E336EA8C-DAB0-45D8-8D54-9F61949D5698}" destId="{673DFC4A-792C-417E-9B9F-C03B2CFC5D98}" srcOrd="0" destOrd="0" presId="urn:microsoft.com/office/officeart/2005/8/layout/cycle8"/>
    <dgm:cxn modelId="{15ADB1FA-3967-476F-BF79-EEEAAF27CEF0}" type="presParOf" srcId="{E336EA8C-DAB0-45D8-8D54-9F61949D5698}" destId="{FDD09CF7-7697-4556-BAB4-AB150BEB54E9}" srcOrd="1" destOrd="0" presId="urn:microsoft.com/office/officeart/2005/8/layout/cycle8"/>
    <dgm:cxn modelId="{3CE2DA48-17BE-4E6D-A2BB-EBB52006BE73}" type="presParOf" srcId="{E336EA8C-DAB0-45D8-8D54-9F61949D5698}" destId="{45E716F0-C625-497A-AF64-B7EE7B951C09}" srcOrd="2" destOrd="0" presId="urn:microsoft.com/office/officeart/2005/8/layout/cycle8"/>
    <dgm:cxn modelId="{EAC62155-1E86-4467-9F3B-410D2F38FB16}" type="presParOf" srcId="{E336EA8C-DAB0-45D8-8D54-9F61949D5698}" destId="{CE4C0569-6C08-43DF-A53D-77271254A0D7}" srcOrd="3" destOrd="0" presId="urn:microsoft.com/office/officeart/2005/8/layout/cycle8"/>
    <dgm:cxn modelId="{04206FA9-6DEF-4276-B4EB-910D9734A159}" type="presParOf" srcId="{E336EA8C-DAB0-45D8-8D54-9F61949D5698}" destId="{A7EAED6E-3951-46A8-BFC0-6E601A6BD228}" srcOrd="4" destOrd="0" presId="urn:microsoft.com/office/officeart/2005/8/layout/cycle8"/>
    <dgm:cxn modelId="{E1C310B4-9363-4EB3-87AC-864353104DD3}" type="presParOf" srcId="{E336EA8C-DAB0-45D8-8D54-9F61949D5698}" destId="{D6747B24-529E-44A8-AE49-B658F2175DB9}" srcOrd="5" destOrd="0" presId="urn:microsoft.com/office/officeart/2005/8/layout/cycle8"/>
    <dgm:cxn modelId="{9D6D39CE-3BC3-4548-9D11-8D19D23C39CE}" type="presParOf" srcId="{E336EA8C-DAB0-45D8-8D54-9F61949D5698}" destId="{5CE19513-E025-4025-9122-2D89DD73ABB1}" srcOrd="6" destOrd="0" presId="urn:microsoft.com/office/officeart/2005/8/layout/cycle8"/>
    <dgm:cxn modelId="{D333A157-D8B3-48B7-AD6D-7C72D4B8978D}" type="presParOf" srcId="{E336EA8C-DAB0-45D8-8D54-9F61949D5698}" destId="{9D7BBD1E-4A7B-471D-A3E2-B5B89D4CDC56}" srcOrd="7" destOrd="0" presId="urn:microsoft.com/office/officeart/2005/8/layout/cycle8"/>
    <dgm:cxn modelId="{30FE52AF-17C7-4C9A-9473-9951FAD971D4}" type="presParOf" srcId="{E336EA8C-DAB0-45D8-8D54-9F61949D5698}" destId="{34C1ED9E-7A3E-4192-8F93-D88C7264CDDB}" srcOrd="8" destOrd="0" presId="urn:microsoft.com/office/officeart/2005/8/layout/cycle8"/>
    <dgm:cxn modelId="{F4A270BC-FF2A-4C6F-A285-571D1696621C}" type="presParOf" srcId="{E336EA8C-DAB0-45D8-8D54-9F61949D5698}" destId="{0BD42C38-84C2-4C7D-A654-D2F8A4594640}" srcOrd="9" destOrd="0" presId="urn:microsoft.com/office/officeart/2005/8/layout/cycle8"/>
    <dgm:cxn modelId="{86CC3168-7966-409D-866F-8BCE9EF23CED}" type="presParOf" srcId="{E336EA8C-DAB0-45D8-8D54-9F61949D5698}" destId="{2B68D5A5-FCE4-47FD-9756-4CEDB8FD2F8C}" srcOrd="10" destOrd="0" presId="urn:microsoft.com/office/officeart/2005/8/layout/cycle8"/>
    <dgm:cxn modelId="{438B609D-276C-4CDB-A3C3-DF8142F34AAD}" type="presParOf" srcId="{E336EA8C-DAB0-45D8-8D54-9F61949D5698}" destId="{DF5D8952-356A-40ED-BFE0-A65A39BAF8B7}" srcOrd="11" destOrd="0" presId="urn:microsoft.com/office/officeart/2005/8/layout/cycle8"/>
    <dgm:cxn modelId="{51344209-BF90-46E7-972D-0CD666B6EED8}" type="presParOf" srcId="{E336EA8C-DAB0-45D8-8D54-9F61949D5698}" destId="{54D3A146-90E3-469C-8B7D-105D3C46DA8A}" srcOrd="12" destOrd="0" presId="urn:microsoft.com/office/officeart/2005/8/layout/cycle8"/>
    <dgm:cxn modelId="{946703D5-636E-4C58-8D4F-5DA34B870337}" type="presParOf" srcId="{E336EA8C-DAB0-45D8-8D54-9F61949D5698}" destId="{4D3C119B-8B5E-451B-8445-48A9DF6D6A13}" srcOrd="13" destOrd="0" presId="urn:microsoft.com/office/officeart/2005/8/layout/cycle8"/>
    <dgm:cxn modelId="{A90EC768-7E5E-44D1-A136-50A53335E35E}" type="presParOf" srcId="{E336EA8C-DAB0-45D8-8D54-9F61949D5698}" destId="{06773FFD-160D-43E0-9CCB-28101699D27D}" srcOrd="14" destOrd="0" presId="urn:microsoft.com/office/officeart/2005/8/layout/cycle8"/>
    <dgm:cxn modelId="{7793A23A-18BE-42CA-A60C-7E5ECFAEE013}" type="presParOf" srcId="{E336EA8C-DAB0-45D8-8D54-9F61949D5698}" destId="{43DE36F2-F001-4B71-B4F7-CFEC0700D389}" srcOrd="15" destOrd="0" presId="urn:microsoft.com/office/officeart/2005/8/layout/cycle8"/>
    <dgm:cxn modelId="{1E3D4115-3595-4257-B08F-48BD7E1564D2}" type="presParOf" srcId="{E336EA8C-DAB0-45D8-8D54-9F61949D5698}" destId="{8972B34C-30E5-43DE-8D8B-788146D65FC3}" srcOrd="16" destOrd="0" presId="urn:microsoft.com/office/officeart/2005/8/layout/cycle8"/>
    <dgm:cxn modelId="{DCDA9ECE-70CA-4F0A-9E6C-A46DAFFEA971}" type="presParOf" srcId="{E336EA8C-DAB0-45D8-8D54-9F61949D5698}" destId="{9355BF85-941F-4CA7-AB46-879F10525172}" srcOrd="17" destOrd="0" presId="urn:microsoft.com/office/officeart/2005/8/layout/cycle8"/>
    <dgm:cxn modelId="{9075F808-6DF4-401D-9D67-D1BA85C9596F}" type="presParOf" srcId="{E336EA8C-DAB0-45D8-8D54-9F61949D5698}" destId="{DC461E28-0F9B-464A-9D48-08A0DBE81D53}" srcOrd="18" destOrd="0" presId="urn:microsoft.com/office/officeart/2005/8/layout/cycle8"/>
    <dgm:cxn modelId="{4BA3043C-9269-40F5-AA50-E2265D9B37B6}" type="presParOf" srcId="{E336EA8C-DAB0-45D8-8D54-9F61949D5698}" destId="{2E8A6B1E-56CF-469E-8DE8-D18522DE43F6}" srcOrd="19"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13A3B48-E56D-44F7-9375-675BEB63BB4D}" type="datetimeFigureOut">
              <a:rPr lang="en-US" smtClean="0"/>
              <a:t>7/7/2015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5D9FD8-CD20-4979-BB00-2213E516CE2F}" type="slidenum">
              <a:rPr lang="en-US" smtClean="0"/>
              <a:t>‹#›</a:t>
            </a:fld>
            <a:endParaRPr lang="en-US" dirty="0"/>
          </a:p>
        </p:txBody>
      </p:sp>
    </p:spTree>
    <p:extLst>
      <p:ext uri="{BB962C8B-B14F-4D97-AF65-F5344CB8AC3E}">
        <p14:creationId xmlns:p14="http://schemas.microsoft.com/office/powerpoint/2010/main" val="3565198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011369-4343-4BA3-ADBC-D457D57AC52C}" type="datetimeFigureOut">
              <a:rPr lang="en-US" smtClean="0"/>
              <a:t>7/7/2015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65F68F-1856-4ABC-A5AD-93D94D91BA65}" type="slidenum">
              <a:rPr lang="en-US" smtClean="0"/>
              <a:t>‹#›</a:t>
            </a:fld>
            <a:endParaRPr lang="en-US" dirty="0"/>
          </a:p>
        </p:txBody>
      </p:sp>
    </p:spTree>
    <p:extLst>
      <p:ext uri="{BB962C8B-B14F-4D97-AF65-F5344CB8AC3E}">
        <p14:creationId xmlns:p14="http://schemas.microsoft.com/office/powerpoint/2010/main" val="60972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tiff"/><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tiff"/><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12799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gac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Box 13"/>
          <p:cNvSpPr txBox="1"/>
          <p:nvPr userDrawn="1"/>
        </p:nvSpPr>
        <p:spPr>
          <a:xfrm>
            <a:off x="5257800" y="3971198"/>
            <a:ext cx="3505200" cy="369332"/>
          </a:xfrm>
          <a:prstGeom prst="rect">
            <a:avLst/>
          </a:prstGeom>
          <a:solidFill>
            <a:schemeClr val="accent1">
              <a:lumMod val="75000"/>
            </a:schemeClr>
          </a:solidFill>
        </p:spPr>
        <p:txBody>
          <a:bodyPr wrap="square" rtlCol="0">
            <a:spAutoFit/>
          </a:bodyPr>
          <a:lstStyle/>
          <a:p>
            <a:pPr algn="r"/>
            <a:r>
              <a:rPr lang="en-US" b="1" dirty="0" smtClean="0">
                <a:solidFill>
                  <a:schemeClr val="bg1"/>
                </a:solidFill>
                <a:latin typeface="Calibri" panose="020F0502020204030204" pitchFamily="34" charset="0"/>
              </a:rPr>
              <a:t>Largest Dry Bulk Agent in the U.S.</a:t>
            </a:r>
            <a:endParaRPr lang="en-US" b="1" dirty="0">
              <a:solidFill>
                <a:schemeClr val="bg1"/>
              </a:solidFill>
              <a:latin typeface="Calibri" panose="020F0502020204030204" pitchFamily="34" charset="0"/>
            </a:endParaRPr>
          </a:p>
        </p:txBody>
      </p:sp>
      <p:sp>
        <p:nvSpPr>
          <p:cNvPr id="15" name="TextBox 14"/>
          <p:cNvSpPr txBox="1"/>
          <p:nvPr userDrawn="1"/>
        </p:nvSpPr>
        <p:spPr>
          <a:xfrm>
            <a:off x="4419601" y="4876800"/>
            <a:ext cx="4343400" cy="369332"/>
          </a:xfrm>
          <a:prstGeom prst="rect">
            <a:avLst/>
          </a:prstGeom>
          <a:solidFill>
            <a:schemeClr val="accent5">
              <a:lumMod val="75000"/>
            </a:schemeClr>
          </a:solidFill>
        </p:spPr>
        <p:txBody>
          <a:bodyPr wrap="square" rtlCol="0">
            <a:spAutoFit/>
          </a:bodyPr>
          <a:lstStyle/>
          <a:p>
            <a:pPr algn="r"/>
            <a:r>
              <a:rPr lang="en-US" b="1" dirty="0" smtClean="0">
                <a:solidFill>
                  <a:schemeClr val="bg1"/>
                </a:solidFill>
                <a:latin typeface="Calibri" panose="020F0502020204030204" pitchFamily="34" charset="0"/>
              </a:rPr>
              <a:t>Currently Handling 3,600 Vessels Each Year</a:t>
            </a:r>
            <a:endParaRPr lang="en-US" b="1" dirty="0">
              <a:solidFill>
                <a:schemeClr val="bg1"/>
              </a:solidFill>
              <a:latin typeface="Calibri" panose="020F0502020204030204" pitchFamily="34" charset="0"/>
            </a:endParaRPr>
          </a:p>
        </p:txBody>
      </p:sp>
      <p:sp>
        <p:nvSpPr>
          <p:cNvPr id="16" name="TextBox 15"/>
          <p:cNvSpPr txBox="1"/>
          <p:nvPr userDrawn="1"/>
        </p:nvSpPr>
        <p:spPr>
          <a:xfrm>
            <a:off x="5029200" y="4419600"/>
            <a:ext cx="3733800" cy="369332"/>
          </a:xfrm>
          <a:prstGeom prst="rect">
            <a:avLst/>
          </a:prstGeom>
          <a:solidFill>
            <a:schemeClr val="accent3">
              <a:lumMod val="75000"/>
            </a:schemeClr>
          </a:solidFill>
        </p:spPr>
        <p:txBody>
          <a:bodyPr wrap="square" rtlCol="0">
            <a:spAutoFit/>
          </a:bodyPr>
          <a:lstStyle/>
          <a:p>
            <a:pPr algn="r"/>
            <a:r>
              <a:rPr lang="en-US" b="1" dirty="0" smtClean="0">
                <a:solidFill>
                  <a:schemeClr val="bg1"/>
                </a:solidFill>
                <a:latin typeface="Calibri" panose="020F0502020204030204" pitchFamily="34" charset="0"/>
              </a:rPr>
              <a:t>15</a:t>
            </a:r>
            <a:r>
              <a:rPr lang="en-US" b="1" baseline="0" dirty="0" smtClean="0">
                <a:solidFill>
                  <a:schemeClr val="bg1"/>
                </a:solidFill>
                <a:latin typeface="Calibri" panose="020F0502020204030204" pitchFamily="34" charset="0"/>
              </a:rPr>
              <a:t> </a:t>
            </a:r>
            <a:r>
              <a:rPr lang="en-US" b="1" dirty="0" smtClean="0">
                <a:solidFill>
                  <a:schemeClr val="bg1"/>
                </a:solidFill>
                <a:latin typeface="Calibri" panose="020F0502020204030204" pitchFamily="34" charset="0"/>
              </a:rPr>
              <a:t>Agency and</a:t>
            </a:r>
            <a:r>
              <a:rPr lang="en-US" b="1" baseline="0" dirty="0" smtClean="0">
                <a:solidFill>
                  <a:schemeClr val="bg1"/>
                </a:solidFill>
                <a:latin typeface="Calibri" panose="020F0502020204030204" pitchFamily="34" charset="0"/>
              </a:rPr>
              <a:t> 10 Terminal Locations</a:t>
            </a:r>
            <a:endParaRPr lang="en-US" b="1" dirty="0">
              <a:solidFill>
                <a:schemeClr val="bg1"/>
              </a:solidFill>
              <a:latin typeface="Calibri" panose="020F0502020204030204" pitchFamily="34" charset="0"/>
            </a:endParaRPr>
          </a:p>
        </p:txBody>
      </p:sp>
      <p:sp>
        <p:nvSpPr>
          <p:cNvPr id="2" name="Rectangle 1"/>
          <p:cNvSpPr/>
          <p:nvPr userDrawn="1"/>
        </p:nvSpPr>
        <p:spPr>
          <a:xfrm>
            <a:off x="381000" y="3971198"/>
            <a:ext cx="3810000" cy="1811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Since 1923, T. Parker Host has been an industry leader on and off the water. Our unmatched knowledge of the maritime industry has allowed us to develop and maintain relationships that benefit our customers. </a:t>
            </a:r>
          </a:p>
        </p:txBody>
      </p:sp>
      <p:pic>
        <p:nvPicPr>
          <p:cNvPr id="2050"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52400" y="-1"/>
            <a:ext cx="8839199" cy="38862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81000" y="152400"/>
            <a:ext cx="541316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rPr>
              <a:t>Your Host for Over 90 Years</a:t>
            </a:r>
          </a:p>
        </p:txBody>
      </p:sp>
      <p:sp>
        <p:nvSpPr>
          <p:cNvPr id="11" name="TextBox 10"/>
          <p:cNvSpPr txBox="1"/>
          <p:nvPr userDrawn="1"/>
        </p:nvSpPr>
        <p:spPr>
          <a:xfrm>
            <a:off x="4038600" y="5345668"/>
            <a:ext cx="4724401" cy="369332"/>
          </a:xfrm>
          <a:prstGeom prst="rect">
            <a:avLst/>
          </a:prstGeom>
          <a:solidFill>
            <a:schemeClr val="bg2">
              <a:lumMod val="25000"/>
            </a:schemeClr>
          </a:solidFill>
        </p:spPr>
        <p:txBody>
          <a:bodyPr wrap="square" rtlCol="0">
            <a:spAutoFit/>
          </a:bodyPr>
          <a:lstStyle/>
          <a:p>
            <a:pPr algn="r"/>
            <a:r>
              <a:rPr lang="en-US" b="1" dirty="0" smtClean="0">
                <a:solidFill>
                  <a:schemeClr val="bg1"/>
                </a:solidFill>
                <a:latin typeface="Calibri" panose="020F0502020204030204" pitchFamily="34" charset="0"/>
              </a:rPr>
              <a:t>Handle 10</a:t>
            </a:r>
            <a:r>
              <a:rPr lang="en-US" b="1" baseline="0" dirty="0" smtClean="0">
                <a:solidFill>
                  <a:schemeClr val="bg1"/>
                </a:solidFill>
                <a:latin typeface="Calibri" panose="020F0502020204030204" pitchFamily="34" charset="0"/>
              </a:rPr>
              <a:t>M Tons of Bulk as Terminal Operators</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833433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y Choose T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userDrawn="1"/>
        </p:nvSpPr>
        <p:spPr>
          <a:xfrm>
            <a:off x="381000" y="115669"/>
            <a:ext cx="6248400" cy="646331"/>
          </a:xfrm>
          <a:prstGeom prst="rect">
            <a:avLst/>
          </a:prstGeom>
          <a:solidFill>
            <a:schemeClr val="bg1"/>
          </a:solidFill>
        </p:spPr>
        <p:txBody>
          <a:bodyPr wrap="square" rtlCol="0">
            <a:spAutoFit/>
          </a:bodyPr>
          <a:lstStyle/>
          <a:p>
            <a:r>
              <a:rPr lang="en-US" sz="3600" b="0" dirty="0" smtClean="0"/>
              <a:t>We Set the Industry Standard</a:t>
            </a:r>
            <a:endParaRPr lang="en-US" sz="3600" b="0" dirty="0">
              <a:solidFill>
                <a:schemeClr val="accent3"/>
              </a:solidFill>
            </a:endParaRPr>
          </a:p>
        </p:txBody>
      </p:sp>
      <p:sp>
        <p:nvSpPr>
          <p:cNvPr id="30" name="Rectangle 29"/>
          <p:cNvSpPr/>
          <p:nvPr userDrawn="1"/>
        </p:nvSpPr>
        <p:spPr>
          <a:xfrm>
            <a:off x="304800" y="990600"/>
            <a:ext cx="8534399" cy="4876800"/>
          </a:xfrm>
          <a:prstGeom prst="rect">
            <a:avLst/>
          </a:prstGeom>
          <a:solidFill>
            <a:schemeClr val="accent5">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p:txBody>
      </p:sp>
      <p:cxnSp>
        <p:nvCxnSpPr>
          <p:cNvPr id="23" name="Straight Connector 22"/>
          <p:cNvCxnSpPr/>
          <p:nvPr userDrawn="1"/>
        </p:nvCxnSpPr>
        <p:spPr>
          <a:xfrm flipH="1">
            <a:off x="381000" y="4038600"/>
            <a:ext cx="8458200" cy="0"/>
          </a:xfrm>
          <a:prstGeom prst="line">
            <a:avLst/>
          </a:prstGeom>
          <a:ln w="41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72000" y="1234439"/>
            <a:ext cx="0" cy="2468880"/>
          </a:xfrm>
          <a:prstGeom prst="line">
            <a:avLst/>
          </a:prstGeom>
          <a:ln w="41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304801" y="1560135"/>
            <a:ext cx="4114800" cy="2237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We are deeply knowledgeable in every aspect of shipping and terminal operations and we fiercely protect our shared human capital with impeccable safety standards, guidelines and leadership. There is nothing more valuable to us than the people that make up our business.</a:t>
            </a:r>
          </a:p>
        </p:txBody>
      </p:sp>
      <p:sp>
        <p:nvSpPr>
          <p:cNvPr id="2" name="Rectangle 1"/>
          <p:cNvSpPr/>
          <p:nvPr userDrawn="1"/>
        </p:nvSpPr>
        <p:spPr>
          <a:xfrm>
            <a:off x="4724400" y="1550075"/>
            <a:ext cx="4114800" cy="2031325"/>
          </a:xfrm>
          <a:prstGeom prst="rect">
            <a:avLst/>
          </a:prstGeom>
        </p:spPr>
        <p:txBody>
          <a:bodyPr wrap="square">
            <a:spAutoFit/>
          </a:bodyPr>
          <a:lstStyle/>
          <a:p>
            <a:pPr lvl="0"/>
            <a:r>
              <a:rPr lang="en-US" dirty="0" smtClean="0"/>
              <a:t>Every position at T. Parker Host, from board room to brokerage, is staffed by the best and brightest emerging and existing talent. Our whip-smart team leverages decades of relationships, networks and connections against good old-fashioned know how to get you results.</a:t>
            </a:r>
            <a:endParaRPr lang="en-US" dirty="0"/>
          </a:p>
        </p:txBody>
      </p:sp>
      <p:sp>
        <p:nvSpPr>
          <p:cNvPr id="15" name="Rectangle 14"/>
          <p:cNvSpPr/>
          <p:nvPr userDrawn="1"/>
        </p:nvSpPr>
        <p:spPr>
          <a:xfrm>
            <a:off x="304801" y="4590871"/>
            <a:ext cx="8534398" cy="1200329"/>
          </a:xfrm>
          <a:prstGeom prst="rect">
            <a:avLst/>
          </a:prstGeom>
        </p:spPr>
        <p:txBody>
          <a:bodyPr wrap="square">
            <a:spAutoFit/>
          </a:bodyPr>
          <a:lstStyle/>
          <a:p>
            <a:pPr lvl="0"/>
            <a:r>
              <a:rPr lang="en-US" dirty="0" smtClean="0"/>
              <a:t>We created a communications matrix that allows our clients to see every aspect of </a:t>
            </a:r>
          </a:p>
          <a:p>
            <a:pPr lvl="0"/>
            <a:r>
              <a:rPr lang="en-US" dirty="0" smtClean="0"/>
              <a:t>their shipment, their terminal operations and the day-to-day operations that affect</a:t>
            </a:r>
          </a:p>
          <a:p>
            <a:pPr lvl="0"/>
            <a:r>
              <a:rPr lang="en-US" dirty="0" smtClean="0"/>
              <a:t>their bottom line. By providing this immediate and valuable data, our clients can </a:t>
            </a:r>
          </a:p>
          <a:p>
            <a:pPr lvl="0"/>
            <a:r>
              <a:rPr lang="en-US" dirty="0" smtClean="0"/>
              <a:t>refine, streamline and profit.</a:t>
            </a:r>
          </a:p>
        </p:txBody>
      </p:sp>
      <p:sp>
        <p:nvSpPr>
          <p:cNvPr id="16" name="Rectangle 15"/>
          <p:cNvSpPr/>
          <p:nvPr userDrawn="1"/>
        </p:nvSpPr>
        <p:spPr>
          <a:xfrm>
            <a:off x="304800" y="1219200"/>
            <a:ext cx="4190999" cy="30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b="1" dirty="0" smtClean="0">
                <a:solidFill>
                  <a:schemeClr val="accent3"/>
                </a:solidFill>
              </a:rPr>
              <a:t>Our Safety Record is Your Safety Record</a:t>
            </a:r>
            <a:endParaRPr lang="en-US" b="1" dirty="0">
              <a:solidFill>
                <a:schemeClr val="accent3"/>
              </a:solidFill>
            </a:endParaRPr>
          </a:p>
        </p:txBody>
      </p:sp>
      <p:sp>
        <p:nvSpPr>
          <p:cNvPr id="17" name="Rectangle 16"/>
          <p:cNvSpPr/>
          <p:nvPr userDrawn="1"/>
        </p:nvSpPr>
        <p:spPr>
          <a:xfrm>
            <a:off x="4739640" y="1234440"/>
            <a:ext cx="4190999" cy="30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b="1" dirty="0" smtClean="0">
                <a:solidFill>
                  <a:schemeClr val="accent3"/>
                </a:solidFill>
              </a:rPr>
              <a:t>Our People Work for You</a:t>
            </a:r>
            <a:endParaRPr lang="en-US" b="1" dirty="0">
              <a:solidFill>
                <a:schemeClr val="accent3"/>
              </a:solidFill>
            </a:endParaRPr>
          </a:p>
        </p:txBody>
      </p:sp>
      <p:sp>
        <p:nvSpPr>
          <p:cNvPr id="18" name="Rectangle 17"/>
          <p:cNvSpPr/>
          <p:nvPr userDrawn="1"/>
        </p:nvSpPr>
        <p:spPr>
          <a:xfrm>
            <a:off x="304801" y="4282772"/>
            <a:ext cx="4190999" cy="30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b="1" dirty="0" smtClean="0">
                <a:solidFill>
                  <a:schemeClr val="accent3"/>
                </a:solidFill>
              </a:rPr>
              <a:t>We Are</a:t>
            </a:r>
            <a:r>
              <a:rPr lang="en-US" b="1" baseline="0" dirty="0" smtClean="0">
                <a:solidFill>
                  <a:schemeClr val="accent3"/>
                </a:solidFill>
              </a:rPr>
              <a:t> the Technology Standard</a:t>
            </a:r>
            <a:endParaRPr lang="en-US" b="1" dirty="0">
              <a:solidFill>
                <a:schemeClr val="accent3"/>
              </a:solidFill>
            </a:endParaRPr>
          </a:p>
        </p:txBody>
      </p:sp>
    </p:spTree>
    <p:extLst>
      <p:ext uri="{BB962C8B-B14F-4D97-AF65-F5344CB8AC3E}">
        <p14:creationId xmlns:p14="http://schemas.microsoft.com/office/powerpoint/2010/main" val="2484624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80" userDrawn="1">
          <p15:clr>
            <a:srgbClr val="FBAE40"/>
          </p15:clr>
        </p15:guide>
        <p15:guide id="2" pos="240" userDrawn="1">
          <p15:clr>
            <a:srgbClr val="FBAE40"/>
          </p15:clr>
        </p15:guide>
        <p15:guide id="3" pos="5520" userDrawn="1">
          <p15:clr>
            <a:srgbClr val="FBAE40"/>
          </p15:clr>
        </p15:guide>
        <p15:guide id="4" orient="horz" pos="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ocations/Commidities 0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8293" y="617856"/>
            <a:ext cx="2628532" cy="5218221"/>
          </a:xfrm>
          <a:prstGeom prst="rect">
            <a:avLst/>
          </a:prstGeom>
        </p:spPr>
      </p:pic>
      <p:sp>
        <p:nvSpPr>
          <p:cNvPr id="8" name="Rectangle 7"/>
          <p:cNvSpPr/>
          <p:nvPr userDrawn="1"/>
        </p:nvSpPr>
        <p:spPr>
          <a:xfrm>
            <a:off x="361950" y="162652"/>
            <a:ext cx="8382000" cy="60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tx1"/>
                </a:solidFill>
              </a:rPr>
              <a:t>Geographic</a:t>
            </a:r>
            <a:r>
              <a:rPr lang="en-US" sz="3600" baseline="0" dirty="0" smtClean="0">
                <a:solidFill>
                  <a:schemeClr val="tx1"/>
                </a:solidFill>
              </a:rPr>
              <a:t> Footprint</a:t>
            </a:r>
            <a:endParaRPr lang="en-US" sz="3600" dirty="0" smtClean="0">
              <a:solidFill>
                <a:schemeClr val="tx1"/>
              </a:solidFill>
            </a:endParaRPr>
          </a:p>
        </p:txBody>
      </p:sp>
      <p:pic>
        <p:nvPicPr>
          <p:cNvPr id="2" name="Picture 1"/>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152400" y="762000"/>
            <a:ext cx="6016752" cy="5093208"/>
          </a:xfrm>
          <a:prstGeom prst="rect">
            <a:avLst/>
          </a:prstGeom>
        </p:spPr>
      </p:pic>
    </p:spTree>
    <p:extLst>
      <p:ext uri="{BB962C8B-B14F-4D97-AF65-F5344CB8AC3E}">
        <p14:creationId xmlns:p14="http://schemas.microsoft.com/office/powerpoint/2010/main" val="42406172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ocations/Commidities 0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772427"/>
            <a:ext cx="1513573" cy="1513573"/>
          </a:xfrm>
          <a:prstGeom prst="rect">
            <a:avLst/>
          </a:prstGeom>
        </p:spPr>
      </p:pic>
      <p:sp>
        <p:nvSpPr>
          <p:cNvPr id="8" name="Rectangle 7"/>
          <p:cNvSpPr/>
          <p:nvPr userDrawn="1"/>
        </p:nvSpPr>
        <p:spPr>
          <a:xfrm>
            <a:off x="361950" y="162652"/>
            <a:ext cx="8382000" cy="60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tx1"/>
                </a:solidFill>
              </a:rPr>
              <a:t>Geographic</a:t>
            </a:r>
            <a:r>
              <a:rPr lang="en-US" sz="3600" baseline="0" dirty="0" smtClean="0">
                <a:solidFill>
                  <a:schemeClr val="tx1"/>
                </a:solidFill>
              </a:rPr>
              <a:t> Footprint</a:t>
            </a:r>
            <a:endParaRPr lang="en-US" sz="3600" dirty="0" smtClean="0">
              <a:solidFill>
                <a:schemeClr val="tx1"/>
              </a:solidFill>
            </a:endParaRPr>
          </a:p>
        </p:txBody>
      </p:sp>
      <p:pic>
        <p:nvPicPr>
          <p:cNvPr id="2" name="Picture 1"/>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152400" y="762000"/>
            <a:ext cx="6016752" cy="5093208"/>
          </a:xfrm>
          <a:prstGeom prst="rect">
            <a:avLst/>
          </a:prstGeom>
        </p:spPr>
      </p:pic>
      <p:sp>
        <p:nvSpPr>
          <p:cNvPr id="4" name="Text Placeholder 3"/>
          <p:cNvSpPr>
            <a:spLocks noGrp="1"/>
          </p:cNvSpPr>
          <p:nvPr>
            <p:ph type="body" sz="quarter" idx="10"/>
          </p:nvPr>
        </p:nvSpPr>
        <p:spPr>
          <a:xfrm>
            <a:off x="6324600" y="2057400"/>
            <a:ext cx="2286000" cy="3274461"/>
          </a:xfrm>
          <a:prstGeom prst="rect">
            <a:avLst/>
          </a:prstGeom>
        </p:spPr>
        <p:txBody>
          <a:bodyPr/>
          <a:lstStyle>
            <a:lvl1pPr marL="342900" indent="-342900" algn="l">
              <a:lnSpc>
                <a:spcPct val="150000"/>
              </a:lnSpc>
              <a:buFont typeface="Arial" panose="020B0604020202020204" pitchFamily="34" charset="0"/>
              <a:buChar char="•"/>
              <a:defRPr lang="en-US" sz="1800" b="0" i="0" smtClean="0">
                <a:effectLst/>
              </a:defRPr>
            </a:lvl1pPr>
          </a:lstStyle>
          <a:p>
            <a:pPr lvl="0"/>
            <a:r>
              <a:rPr lang="en-US" b="0" i="0" smtClean="0">
                <a:solidFill>
                  <a:srgbClr val="333333"/>
                </a:solidFill>
                <a:effectLst/>
                <a:latin typeface="Lucida Grande"/>
              </a:rPr>
              <a:t>Click to edit Master text styles</a:t>
            </a:r>
          </a:p>
          <a:p>
            <a:pPr lvl="1"/>
            <a:r>
              <a:rPr lang="en-US" b="0" i="0" smtClean="0">
                <a:solidFill>
                  <a:srgbClr val="333333"/>
                </a:solidFill>
                <a:effectLst/>
                <a:latin typeface="Lucida Grande"/>
              </a:rPr>
              <a:t>Second level</a:t>
            </a:r>
          </a:p>
          <a:p>
            <a:pPr lvl="2"/>
            <a:r>
              <a:rPr lang="en-US" b="0" i="0" smtClean="0">
                <a:solidFill>
                  <a:srgbClr val="333333"/>
                </a:solidFill>
                <a:effectLst/>
                <a:latin typeface="Lucida Grande"/>
              </a:rPr>
              <a:t>Third level</a:t>
            </a:r>
          </a:p>
          <a:p>
            <a:pPr lvl="3"/>
            <a:r>
              <a:rPr lang="en-US" b="0" i="0" smtClean="0">
                <a:solidFill>
                  <a:srgbClr val="333333"/>
                </a:solidFill>
                <a:effectLst/>
                <a:latin typeface="Lucida Grande"/>
              </a:rPr>
              <a:t>Fourth level</a:t>
            </a:r>
          </a:p>
          <a:p>
            <a:pPr lvl="4"/>
            <a:r>
              <a:rPr lang="en-US" b="0" i="0" smtClean="0">
                <a:solidFill>
                  <a:srgbClr val="333333"/>
                </a:solidFill>
                <a:effectLst/>
                <a:latin typeface="Lucida Grande"/>
              </a:rPr>
              <a:t>Fifth level</a:t>
            </a:r>
            <a:endParaRPr lang="en-US" dirty="0"/>
          </a:p>
        </p:txBody>
      </p:sp>
    </p:spTree>
    <p:extLst>
      <p:ext uri="{BB962C8B-B14F-4D97-AF65-F5344CB8AC3E}">
        <p14:creationId xmlns:p14="http://schemas.microsoft.com/office/powerpoint/2010/main" val="3460276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2 Flowchart -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2209800" y="6096000"/>
            <a:ext cx="6400800" cy="304800"/>
          </a:xfrm>
          <a:prstGeom prst="rect">
            <a:avLst/>
          </a:prstGeom>
        </p:spPr>
        <p:txBody>
          <a:bodyPr/>
          <a:lstStyle>
            <a:lvl1pPr>
              <a:defRPr sz="2000" baseline="0"/>
            </a:lvl1pPr>
          </a:lstStyle>
          <a:p>
            <a:pPr lvl="0"/>
            <a:r>
              <a:rPr lang="en-US" sz="2000" dirty="0" smtClean="0"/>
              <a:t>Footnotes can go here</a:t>
            </a:r>
            <a:endParaRPr lang="en-US" dirty="0"/>
          </a:p>
        </p:txBody>
      </p:sp>
      <p:sp>
        <p:nvSpPr>
          <p:cNvPr id="14" name="Rectangle 13"/>
          <p:cNvSpPr/>
          <p:nvPr userDrawn="1"/>
        </p:nvSpPr>
        <p:spPr>
          <a:xfrm>
            <a:off x="361950" y="162652"/>
            <a:ext cx="8382000" cy="60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tx1"/>
                </a:solidFill>
              </a:rPr>
              <a:t>Services Package</a:t>
            </a: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0975" y="867953"/>
            <a:ext cx="8743950" cy="4981888"/>
          </a:xfrm>
          <a:prstGeom prst="rect">
            <a:avLst/>
          </a:prstGeom>
        </p:spPr>
      </p:pic>
      <p:sp>
        <p:nvSpPr>
          <p:cNvPr id="8" name="Text Placeholder 7"/>
          <p:cNvSpPr>
            <a:spLocks noGrp="1"/>
          </p:cNvSpPr>
          <p:nvPr>
            <p:ph type="body" sz="quarter" idx="11"/>
          </p:nvPr>
        </p:nvSpPr>
        <p:spPr>
          <a:xfrm>
            <a:off x="2895600" y="1016030"/>
            <a:ext cx="5943600" cy="1498570"/>
          </a:xfrm>
          <a:prstGeom prst="rect">
            <a:avLst/>
          </a:prstGeom>
        </p:spPr>
        <p:txBody>
          <a:bodyPr/>
          <a:lstStyle>
            <a:lvl1pPr marL="0" indent="0">
              <a:buFont typeface="Arial" panose="020B0604020202020204" pitchFamily="34" charset="0"/>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Click to edit Master text styles</a:t>
            </a:r>
          </a:p>
        </p:txBody>
      </p:sp>
      <p:sp>
        <p:nvSpPr>
          <p:cNvPr id="15" name="Text Placeholder 7"/>
          <p:cNvSpPr>
            <a:spLocks noGrp="1"/>
          </p:cNvSpPr>
          <p:nvPr>
            <p:ph type="body" sz="quarter" idx="13"/>
          </p:nvPr>
        </p:nvSpPr>
        <p:spPr>
          <a:xfrm>
            <a:off x="2895600" y="2673417"/>
            <a:ext cx="5943600" cy="1441383"/>
          </a:xfrm>
          <a:prstGeom prst="rect">
            <a:avLst/>
          </a:prstGeom>
        </p:spPr>
        <p:txBody>
          <a:bodyPr/>
          <a:lstStyle>
            <a:lvl1pPr marL="0" indent="0">
              <a:buFont typeface="Arial" panose="020B0604020202020204" pitchFamily="34" charset="0"/>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Click to edit Master text styles</a:t>
            </a:r>
          </a:p>
        </p:txBody>
      </p:sp>
      <p:sp>
        <p:nvSpPr>
          <p:cNvPr id="12" name="Text Placeholder 7"/>
          <p:cNvSpPr>
            <a:spLocks noGrp="1"/>
          </p:cNvSpPr>
          <p:nvPr>
            <p:ph type="body" sz="quarter" idx="12"/>
          </p:nvPr>
        </p:nvSpPr>
        <p:spPr>
          <a:xfrm>
            <a:off x="2895600" y="4217958"/>
            <a:ext cx="5943600" cy="1497042"/>
          </a:xfrm>
          <a:prstGeom prst="rect">
            <a:avLst/>
          </a:prstGeom>
        </p:spPr>
        <p:txBody>
          <a:bodyPr/>
          <a:lstStyle>
            <a:lvl1pPr marL="0" indent="0">
              <a:buFont typeface="Arial" panose="020B0604020202020204" pitchFamily="34" charset="0"/>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smtClean="0"/>
              <a:t>Click to edit Master text styles</a:t>
            </a:r>
          </a:p>
        </p:txBody>
      </p:sp>
    </p:spTree>
    <p:extLst>
      <p:ext uri="{BB962C8B-B14F-4D97-AF65-F5344CB8AC3E}">
        <p14:creationId xmlns:p14="http://schemas.microsoft.com/office/powerpoint/2010/main" val="27441173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panded Servic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00" y="0"/>
            <a:ext cx="8869680" cy="5899086"/>
          </a:xfrm>
          <a:prstGeom prst="rect">
            <a:avLst/>
          </a:prstGeom>
        </p:spPr>
      </p:pic>
      <p:sp>
        <p:nvSpPr>
          <p:cNvPr id="14" name="Rectangle 13"/>
          <p:cNvSpPr/>
          <p:nvPr userDrawn="1"/>
        </p:nvSpPr>
        <p:spPr>
          <a:xfrm>
            <a:off x="381000" y="1066800"/>
            <a:ext cx="395935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latin typeface="Calibri" panose="020F0502020204030204" pitchFamily="34" charset="0"/>
              </a:rPr>
              <a:t>Consulting</a:t>
            </a:r>
            <a:r>
              <a:rPr lang="en-US" sz="2600" b="1" baseline="0" dirty="0" smtClean="0">
                <a:solidFill>
                  <a:schemeClr val="tx1"/>
                </a:solidFill>
                <a:latin typeface="Calibri" panose="020F0502020204030204" pitchFamily="34" charset="0"/>
              </a:rPr>
              <a:t> </a:t>
            </a:r>
            <a:r>
              <a:rPr lang="en-US" sz="2600" b="1" dirty="0" smtClean="0">
                <a:solidFill>
                  <a:schemeClr val="tx1"/>
                </a:solidFill>
                <a:latin typeface="Calibri" panose="020F0502020204030204" pitchFamily="34" charset="0"/>
              </a:rPr>
              <a:t>&amp;</a:t>
            </a:r>
            <a:r>
              <a:rPr lang="en-US" sz="2600" b="1" baseline="0" dirty="0" smtClean="0">
                <a:solidFill>
                  <a:schemeClr val="tx1"/>
                </a:solidFill>
                <a:latin typeface="Calibri" panose="020F0502020204030204" pitchFamily="34" charset="0"/>
              </a:rPr>
              <a:t> </a:t>
            </a:r>
            <a:r>
              <a:rPr lang="en-US" sz="2600" b="1" dirty="0" smtClean="0">
                <a:solidFill>
                  <a:schemeClr val="tx1"/>
                </a:solidFill>
                <a:latin typeface="Calibri" panose="020F0502020204030204" pitchFamily="34" charset="0"/>
              </a:rPr>
              <a:t>Marketing</a:t>
            </a:r>
            <a:endParaRPr lang="en-US" sz="2600" b="1" dirty="0">
              <a:solidFill>
                <a:schemeClr val="tx1"/>
              </a:solidFill>
              <a:latin typeface="Calibri" panose="020F0502020204030204" pitchFamily="34" charset="0"/>
            </a:endParaRPr>
          </a:p>
        </p:txBody>
      </p:sp>
      <p:sp>
        <p:nvSpPr>
          <p:cNvPr id="16" name="Rectangle 15"/>
          <p:cNvSpPr/>
          <p:nvPr userDrawn="1"/>
        </p:nvSpPr>
        <p:spPr>
          <a:xfrm>
            <a:off x="4803648" y="1066800"/>
            <a:ext cx="395935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latin typeface="Calibri" panose="020F0502020204030204" pitchFamily="34" charset="0"/>
              </a:rPr>
              <a:t>Metrics</a:t>
            </a:r>
            <a:r>
              <a:rPr lang="en-US" sz="2600" b="1" baseline="0" dirty="0" smtClean="0">
                <a:solidFill>
                  <a:schemeClr val="tx1"/>
                </a:solidFill>
                <a:latin typeface="Calibri" panose="020F0502020204030204" pitchFamily="34" charset="0"/>
              </a:rPr>
              <a:t> </a:t>
            </a:r>
            <a:r>
              <a:rPr lang="en-US" sz="2600" b="1" dirty="0" smtClean="0">
                <a:solidFill>
                  <a:schemeClr val="tx1"/>
                </a:solidFill>
                <a:latin typeface="Calibri" panose="020F0502020204030204" pitchFamily="34" charset="0"/>
              </a:rPr>
              <a:t>&amp; Reporting</a:t>
            </a:r>
            <a:endParaRPr lang="en-US" sz="2600" b="1" dirty="0">
              <a:solidFill>
                <a:schemeClr val="tx1"/>
              </a:solidFill>
              <a:latin typeface="Calibri" panose="020F0502020204030204" pitchFamily="34" charset="0"/>
            </a:endParaRPr>
          </a:p>
        </p:txBody>
      </p:sp>
      <p:sp>
        <p:nvSpPr>
          <p:cNvPr id="17" name="Text Placeholder 12"/>
          <p:cNvSpPr>
            <a:spLocks noGrp="1"/>
          </p:cNvSpPr>
          <p:nvPr>
            <p:ph type="body" sz="quarter" idx="11"/>
          </p:nvPr>
        </p:nvSpPr>
        <p:spPr>
          <a:xfrm>
            <a:off x="381000" y="1524000"/>
            <a:ext cx="3959352" cy="3810000"/>
          </a:xfrm>
          <a:prstGeom prst="rect">
            <a:avLst/>
          </a:prstGeom>
          <a:solidFill>
            <a:schemeClr val="bg1">
              <a:alpha val="82000"/>
            </a:schemeClr>
          </a:solidFill>
          <a:ln>
            <a:noFill/>
          </a:ln>
        </p:spPr>
        <p:txBody>
          <a:bodyPr/>
          <a:lstStyle>
            <a:lvl1pPr>
              <a:defRPr sz="2400">
                <a:solidFill>
                  <a:schemeClr val="tx1"/>
                </a:solidFill>
              </a:defRPr>
            </a:lvl1pPr>
          </a:lstStyle>
          <a:p>
            <a:pPr lvl="0"/>
            <a:r>
              <a:rPr lang="en-US" smtClean="0"/>
              <a:t>Click to edit Master text styles</a:t>
            </a:r>
          </a:p>
        </p:txBody>
      </p:sp>
      <p:sp>
        <p:nvSpPr>
          <p:cNvPr id="19" name="Text Placeholder 12"/>
          <p:cNvSpPr>
            <a:spLocks noGrp="1"/>
          </p:cNvSpPr>
          <p:nvPr>
            <p:ph type="body" sz="quarter" idx="13"/>
          </p:nvPr>
        </p:nvSpPr>
        <p:spPr>
          <a:xfrm>
            <a:off x="4800600" y="1524000"/>
            <a:ext cx="3959352" cy="3810000"/>
          </a:xfrm>
          <a:prstGeom prst="rect">
            <a:avLst/>
          </a:prstGeom>
          <a:solidFill>
            <a:schemeClr val="bg1">
              <a:alpha val="82000"/>
            </a:schemeClr>
          </a:solidFill>
          <a:ln>
            <a:noFill/>
          </a:ln>
        </p:spPr>
        <p:txBody>
          <a:bodyPr/>
          <a:lstStyle>
            <a:lvl1pPr>
              <a:defRPr sz="2400">
                <a:solidFill>
                  <a:schemeClr val="tx1"/>
                </a:solidFill>
              </a:defRPr>
            </a:lvl1pPr>
          </a:lstStyle>
          <a:p>
            <a:pPr lvl="0"/>
            <a:r>
              <a:rPr lang="en-US" smtClean="0"/>
              <a:t>Click to edit Master text styles</a:t>
            </a:r>
          </a:p>
        </p:txBody>
      </p:sp>
      <p:sp>
        <p:nvSpPr>
          <p:cNvPr id="20" name="Rectangle 19"/>
          <p:cNvSpPr/>
          <p:nvPr userDrawn="1"/>
        </p:nvSpPr>
        <p:spPr>
          <a:xfrm>
            <a:off x="361950" y="162652"/>
            <a:ext cx="8382000" cy="60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bg1"/>
                </a:solidFill>
              </a:rPr>
              <a:t>Expanded Services</a:t>
            </a:r>
          </a:p>
        </p:txBody>
      </p:sp>
    </p:spTree>
    <p:extLst>
      <p:ext uri="{BB962C8B-B14F-4D97-AF65-F5344CB8AC3E}">
        <p14:creationId xmlns:p14="http://schemas.microsoft.com/office/powerpoint/2010/main" val="35534003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2 Flowchart -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2209800" y="6096000"/>
            <a:ext cx="6400800" cy="304800"/>
          </a:xfrm>
          <a:prstGeom prst="rect">
            <a:avLst/>
          </a:prstGeom>
        </p:spPr>
        <p:txBody>
          <a:bodyPr/>
          <a:lstStyle>
            <a:lvl1pPr>
              <a:defRPr sz="2000" baseline="0"/>
            </a:lvl1pPr>
          </a:lstStyle>
          <a:p>
            <a:pPr lvl="0"/>
            <a:r>
              <a:rPr lang="en-US" sz="2000" dirty="0" smtClean="0"/>
              <a:t>Footnotes can go here</a:t>
            </a:r>
            <a:endParaRPr lang="en-US" dirty="0"/>
          </a:p>
        </p:txBody>
      </p:sp>
      <p:pic>
        <p:nvPicPr>
          <p:cNvPr id="3" name="Picture 2"/>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37160" y="0"/>
            <a:ext cx="8869680" cy="5916168"/>
          </a:xfrm>
          <a:prstGeom prst="rect">
            <a:avLst/>
          </a:prstGeom>
        </p:spPr>
      </p:pic>
      <p:sp>
        <p:nvSpPr>
          <p:cNvPr id="5" name="Text Placeholder 4"/>
          <p:cNvSpPr>
            <a:spLocks noGrp="1"/>
          </p:cNvSpPr>
          <p:nvPr>
            <p:ph type="body" sz="quarter" idx="11"/>
          </p:nvPr>
        </p:nvSpPr>
        <p:spPr>
          <a:xfrm>
            <a:off x="5105400" y="685800"/>
            <a:ext cx="3733800" cy="4800600"/>
          </a:xfrm>
          <a:prstGeom prst="rect">
            <a:avLst/>
          </a:prstGeom>
          <a:solidFill>
            <a:srgbClr val="FFFFFF">
              <a:alpha val="69804"/>
            </a:srgbClr>
          </a:solidFill>
          <a:ln>
            <a:noFill/>
          </a:ln>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12129797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2 Flowchart -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2209800" y="6096000"/>
            <a:ext cx="6400800" cy="304800"/>
          </a:xfrm>
          <a:prstGeom prst="rect">
            <a:avLst/>
          </a:prstGeom>
        </p:spPr>
        <p:txBody>
          <a:bodyPr/>
          <a:lstStyle>
            <a:lvl1pPr>
              <a:defRPr sz="2000" baseline="0"/>
            </a:lvl1pPr>
          </a:lstStyle>
          <a:p>
            <a:pPr lvl="0"/>
            <a:r>
              <a:rPr lang="en-US" sz="2000" dirty="0" smtClean="0"/>
              <a:t>Footnotes can go here</a:t>
            </a:r>
            <a:endParaRPr lang="en-US" dirty="0"/>
          </a:p>
        </p:txBody>
      </p:sp>
      <p:pic>
        <p:nvPicPr>
          <p:cNvPr id="2" name="Picture 1"/>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37160" y="0"/>
            <a:ext cx="8869680" cy="5913120"/>
          </a:xfrm>
          <a:prstGeom prst="rect">
            <a:avLst/>
          </a:prstGeom>
        </p:spPr>
      </p:pic>
      <p:sp>
        <p:nvSpPr>
          <p:cNvPr id="5" name="Text Placeholder 4"/>
          <p:cNvSpPr>
            <a:spLocks noGrp="1"/>
          </p:cNvSpPr>
          <p:nvPr>
            <p:ph type="body" sz="quarter" idx="11"/>
          </p:nvPr>
        </p:nvSpPr>
        <p:spPr>
          <a:xfrm>
            <a:off x="6019800" y="304800"/>
            <a:ext cx="2895600" cy="5105400"/>
          </a:xfrm>
          <a:prstGeom prst="rect">
            <a:avLst/>
          </a:prstGeom>
          <a:solidFill>
            <a:schemeClr val="bg1">
              <a:alpha val="70000"/>
            </a:schemeClr>
          </a:solidFill>
          <a:ln>
            <a:noFill/>
          </a:ln>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28475205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due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Box 12"/>
          <p:cNvSpPr txBox="1"/>
          <p:nvPr userDrawn="1"/>
        </p:nvSpPr>
        <p:spPr>
          <a:xfrm>
            <a:off x="381000" y="4419600"/>
            <a:ext cx="4206240" cy="1371600"/>
          </a:xfrm>
          <a:prstGeom prst="rect">
            <a:avLst/>
          </a:prstGeom>
          <a:solidFill>
            <a:schemeClr val="accent3">
              <a:lumMod val="75000"/>
            </a:schemeClr>
          </a:solidFill>
        </p:spPr>
        <p:txBody>
          <a:bodyPr wrap="square" rtlCol="0">
            <a:noAutofit/>
          </a:bodyPr>
          <a:lstStyle/>
          <a:p>
            <a:pPr marL="0" indent="0" algn="l">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Perdue Agribusiness</a:t>
            </a:r>
          </a:p>
          <a:p>
            <a:pPr marL="0" indent="0" algn="l">
              <a:buFont typeface="Arial" panose="020B0604020202020204" pitchFamily="34" charset="0"/>
              <a:buNone/>
            </a:pPr>
            <a:r>
              <a:rPr lang="en-US" sz="1600" b="1" dirty="0" smtClean="0">
                <a:solidFill>
                  <a:schemeClr val="bg1"/>
                </a:solidFill>
                <a:latin typeface="Calibri" panose="020F0502020204030204" pitchFamily="34" charset="0"/>
              </a:rPr>
              <a:t>Location:</a:t>
            </a:r>
            <a:r>
              <a:rPr lang="en-US" sz="1600" dirty="0" smtClean="0">
                <a:solidFill>
                  <a:schemeClr val="bg1"/>
                </a:solidFill>
                <a:latin typeface="Calibri" panose="020F0502020204030204" pitchFamily="34" charset="0"/>
              </a:rPr>
              <a:t> Southern Branch, Elizabeth River</a:t>
            </a:r>
          </a:p>
          <a:p>
            <a:pPr marL="0" indent="0" algn="l">
              <a:buFont typeface="Arial" panose="020B0604020202020204" pitchFamily="34" charset="0"/>
              <a:buNone/>
            </a:pPr>
            <a:r>
              <a:rPr lang="en-US" sz="1600" b="1" dirty="0" smtClean="0">
                <a:solidFill>
                  <a:schemeClr val="bg1"/>
                </a:solidFill>
                <a:latin typeface="Calibri" panose="020F0502020204030204" pitchFamily="34" charset="0"/>
              </a:rPr>
              <a:t>Storage:</a:t>
            </a:r>
            <a:r>
              <a:rPr lang="en-US" sz="1600" dirty="0" smtClean="0">
                <a:solidFill>
                  <a:schemeClr val="bg1"/>
                </a:solidFill>
                <a:latin typeface="Calibri" panose="020F0502020204030204" pitchFamily="34" charset="0"/>
              </a:rPr>
              <a:t> 250KMT Grain, 20KMT meal</a:t>
            </a:r>
          </a:p>
          <a:p>
            <a:pPr marL="0" indent="0" algn="l">
              <a:buFont typeface="Arial" panose="020B0604020202020204" pitchFamily="34" charset="0"/>
              <a:buNone/>
            </a:pPr>
            <a:r>
              <a:rPr lang="en-US" sz="1600" b="1" dirty="0" smtClean="0">
                <a:solidFill>
                  <a:schemeClr val="bg1"/>
                </a:solidFill>
                <a:latin typeface="Calibri" panose="020F0502020204030204" pitchFamily="34" charset="0"/>
              </a:rPr>
              <a:t>Railroad:</a:t>
            </a:r>
            <a:r>
              <a:rPr lang="en-US" sz="1600" dirty="0" smtClean="0">
                <a:solidFill>
                  <a:schemeClr val="bg1"/>
                </a:solidFill>
                <a:latin typeface="Calibri" panose="020F0502020204030204" pitchFamily="34" charset="0"/>
              </a:rPr>
              <a:t> Norfolk Southern &amp; CSX</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smtClean="0">
                <a:solidFill>
                  <a:schemeClr val="bg1"/>
                </a:solidFill>
                <a:latin typeface="Calibri" panose="020F0502020204030204" pitchFamily="34" charset="0"/>
              </a:rPr>
              <a:t> Grains &amp; Byproducts, Soya Oil</a:t>
            </a:r>
            <a:endParaRPr lang="en-US" sz="1600" dirty="0">
              <a:solidFill>
                <a:schemeClr val="bg1"/>
              </a:solidFill>
              <a:latin typeface="Calibri" panose="020F0502020204030204" pitchFamily="34" charset="0"/>
            </a:endParaRPr>
          </a:p>
        </p:txBody>
      </p:sp>
      <p:sp>
        <p:nvSpPr>
          <p:cNvPr id="8" name="Picture Placeholder 2"/>
          <p:cNvSpPr>
            <a:spLocks noGrp="1"/>
          </p:cNvSpPr>
          <p:nvPr>
            <p:ph type="pic" sz="quarter" idx="10"/>
          </p:nvPr>
        </p:nvSpPr>
        <p:spPr>
          <a:xfrm>
            <a:off x="4800600" y="1143000"/>
            <a:ext cx="3962401" cy="4675188"/>
          </a:xfrm>
          <a:prstGeom prst="rect">
            <a:avLst/>
          </a:prstGeom>
        </p:spPr>
        <p:txBody>
          <a:bodyPr/>
          <a:lstStyle/>
          <a:p>
            <a:r>
              <a:rPr lang="en-US" smtClean="0"/>
              <a:t>Click icon to add picture</a:t>
            </a:r>
            <a:endParaRPr lang="en-US" dirty="0"/>
          </a:p>
        </p:txBody>
      </p:sp>
      <p:sp>
        <p:nvSpPr>
          <p:cNvPr id="10" name="Rectangle 9"/>
          <p:cNvSpPr/>
          <p:nvPr userDrawn="1"/>
        </p:nvSpPr>
        <p:spPr>
          <a:xfrm>
            <a:off x="5410200" y="228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Perdue</a:t>
            </a:r>
            <a:endParaRPr lang="en-US" sz="3200" b="1" dirty="0">
              <a:solidFill>
                <a:schemeClr val="tx1"/>
              </a:solidFill>
            </a:endParaRPr>
          </a:p>
        </p:txBody>
      </p:sp>
      <p:sp>
        <p:nvSpPr>
          <p:cNvPr id="14" name="Rectangle 13"/>
          <p:cNvSpPr/>
          <p:nvPr userDrawn="1"/>
        </p:nvSpPr>
        <p:spPr>
          <a:xfrm>
            <a:off x="5410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Chesapeake,</a:t>
            </a:r>
            <a:r>
              <a:rPr lang="en-US" sz="2000" b="0" baseline="0" dirty="0" smtClean="0">
                <a:solidFill>
                  <a:schemeClr val="tx1"/>
                </a:solidFill>
              </a:rPr>
              <a:t> Virginia</a:t>
            </a:r>
            <a:endParaRPr lang="en-US" sz="2000" b="0" dirty="0">
              <a:solidFill>
                <a:schemeClr val="tx1"/>
              </a:solidFill>
            </a:endParaRPr>
          </a:p>
        </p:txBody>
      </p:sp>
      <p:sp>
        <p:nvSpPr>
          <p:cNvPr id="3" name="Text Placeholder 2"/>
          <p:cNvSpPr>
            <a:spLocks noGrp="1"/>
          </p:cNvSpPr>
          <p:nvPr>
            <p:ph type="body" sz="quarter" idx="11" hasCustomPrompt="1"/>
          </p:nvPr>
        </p:nvSpPr>
        <p:spPr>
          <a:xfrm>
            <a:off x="381000" y="762000"/>
            <a:ext cx="4191000" cy="35052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5890665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0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coa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userDrawn="1"/>
        </p:nvSpPr>
        <p:spPr>
          <a:xfrm>
            <a:off x="4572000" y="4419600"/>
            <a:ext cx="4191000" cy="1371600"/>
          </a:xfrm>
          <a:prstGeom prst="rect">
            <a:avLst/>
          </a:prstGeom>
          <a:solidFill>
            <a:schemeClr val="accent1">
              <a:lumMod val="75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Alcoa</a:t>
            </a:r>
          </a:p>
          <a:p>
            <a:pPr marL="0" indent="0">
              <a:buFont typeface="Arial" panose="020B0604020202020204" pitchFamily="34" charset="0"/>
              <a:buNone/>
            </a:pPr>
            <a:r>
              <a:rPr lang="en-US" sz="1600" b="1" dirty="0">
                <a:solidFill>
                  <a:schemeClr val="bg1"/>
                </a:solidFill>
                <a:latin typeface="Calibri" panose="020F0502020204030204" pitchFamily="34" charset="0"/>
              </a:rPr>
              <a:t>Location:</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Baltimore Harbor, Chesapeake Bay</a:t>
            </a:r>
            <a:endParaRPr lang="en-US" sz="1600" dirty="0">
              <a:solidFill>
                <a:schemeClr val="bg1"/>
              </a:solidFill>
              <a:latin typeface="Calibri" panose="020F0502020204030204" pitchFamily="34" charset="0"/>
            </a:endParaRPr>
          </a:p>
          <a:p>
            <a:pPr marL="0" indent="0">
              <a:buFont typeface="Arial" panose="020B0604020202020204" pitchFamily="34" charset="0"/>
              <a:buNone/>
            </a:pPr>
            <a:r>
              <a:rPr lang="en-US" sz="1600" b="1" dirty="0">
                <a:solidFill>
                  <a:schemeClr val="bg1"/>
                </a:solidFill>
                <a:latin typeface="Calibri" panose="020F0502020204030204" pitchFamily="34" charset="0"/>
              </a:rPr>
              <a:t>Storage:</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58KMT silos</a:t>
            </a:r>
            <a:endParaRPr lang="en-US" sz="1600" dirty="0">
              <a:solidFill>
                <a:schemeClr val="bg1"/>
              </a:solidFill>
              <a:latin typeface="Calibri" panose="020F0502020204030204" pitchFamily="34" charset="0"/>
            </a:endParaRPr>
          </a:p>
          <a:p>
            <a:pPr marL="0" indent="0">
              <a:buFont typeface="Arial" panose="020B0604020202020204" pitchFamily="34" charset="0"/>
              <a:buNone/>
            </a:pPr>
            <a:r>
              <a:rPr lang="en-US" sz="1600" b="1" dirty="0">
                <a:solidFill>
                  <a:schemeClr val="bg1"/>
                </a:solidFill>
                <a:latin typeface="Calibri" panose="020F0502020204030204" pitchFamily="34" charset="0"/>
              </a:rPr>
              <a:t>Railroad:</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CSX</a:t>
            </a:r>
            <a:endParaRPr lang="en-US" sz="1600" dirty="0">
              <a:solidFill>
                <a:schemeClr val="bg1"/>
              </a:solidFill>
              <a:latin typeface="Calibri" panose="020F0502020204030204" pitchFamily="34" charset="0"/>
            </a:endParaRP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Smelter Grade Alumina</a:t>
            </a:r>
            <a:endParaRPr lang="en-US" sz="1600" dirty="0">
              <a:solidFill>
                <a:schemeClr val="bg1"/>
              </a:solidFill>
              <a:latin typeface="Calibri" panose="020F0502020204030204" pitchFamily="34" charset="0"/>
            </a:endParaRPr>
          </a:p>
        </p:txBody>
      </p:sp>
      <p:sp>
        <p:nvSpPr>
          <p:cNvPr id="10" name="Picture Placeholder 2"/>
          <p:cNvSpPr>
            <a:spLocks noGrp="1"/>
          </p:cNvSpPr>
          <p:nvPr>
            <p:ph type="pic" sz="quarter" idx="11"/>
          </p:nvPr>
        </p:nvSpPr>
        <p:spPr>
          <a:xfrm>
            <a:off x="457200" y="1133475"/>
            <a:ext cx="3886200" cy="4684713"/>
          </a:xfrm>
          <a:prstGeom prst="rect">
            <a:avLst/>
          </a:prstGeom>
        </p:spPr>
        <p:txBody>
          <a:bodyPr/>
          <a:lstStyle/>
          <a:p>
            <a:r>
              <a:rPr lang="en-US" smtClean="0"/>
              <a:t>Click icon to add picture</a:t>
            </a:r>
            <a:endParaRPr lang="en-US" dirty="0"/>
          </a:p>
        </p:txBody>
      </p:sp>
      <p:sp>
        <p:nvSpPr>
          <p:cNvPr id="11" name="Rectangle 10"/>
          <p:cNvSpPr/>
          <p:nvPr userDrawn="1"/>
        </p:nvSpPr>
        <p:spPr>
          <a:xfrm>
            <a:off x="457200" y="228600"/>
            <a:ext cx="33147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Alcoa</a:t>
            </a:r>
            <a:endParaRPr lang="en-US" sz="3200" b="1" dirty="0">
              <a:solidFill>
                <a:schemeClr val="tx1"/>
              </a:solidFill>
            </a:endParaRPr>
          </a:p>
        </p:txBody>
      </p:sp>
      <p:sp>
        <p:nvSpPr>
          <p:cNvPr id="12" name="Rectangle 11"/>
          <p:cNvSpPr/>
          <p:nvPr userDrawn="1"/>
        </p:nvSpPr>
        <p:spPr>
          <a:xfrm>
            <a:off x="457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Baltimore, Maryland</a:t>
            </a:r>
            <a:endParaRPr lang="en-US" sz="2000" b="0" dirty="0">
              <a:solidFill>
                <a:schemeClr val="tx1"/>
              </a:solidFill>
            </a:endParaRPr>
          </a:p>
        </p:txBody>
      </p:sp>
      <p:sp>
        <p:nvSpPr>
          <p:cNvPr id="9" name="Text Placeholder 2"/>
          <p:cNvSpPr>
            <a:spLocks noGrp="1"/>
          </p:cNvSpPr>
          <p:nvPr>
            <p:ph type="body" sz="quarter" idx="12" hasCustomPrompt="1"/>
          </p:nvPr>
        </p:nvSpPr>
        <p:spPr>
          <a:xfrm>
            <a:off x="4572000" y="762000"/>
            <a:ext cx="4174176" cy="35052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8748344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736" userDrawn="1">
          <p15:clr>
            <a:srgbClr val="FBAE40"/>
          </p15:clr>
        </p15:guide>
        <p15:guide id="3"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36862935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viva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Box 12"/>
          <p:cNvSpPr txBox="1"/>
          <p:nvPr userDrawn="1"/>
        </p:nvSpPr>
        <p:spPr>
          <a:xfrm>
            <a:off x="381000" y="4419600"/>
            <a:ext cx="4191000" cy="1371600"/>
          </a:xfrm>
          <a:prstGeom prst="rect">
            <a:avLst/>
          </a:prstGeom>
          <a:solidFill>
            <a:schemeClr val="accent6">
              <a:lumMod val="50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Enviva Biomass</a:t>
            </a:r>
          </a:p>
          <a:p>
            <a:pPr marL="0" indent="0">
              <a:buFont typeface="Arial" panose="020B0604020202020204" pitchFamily="34" charset="0"/>
              <a:buNone/>
            </a:pPr>
            <a:r>
              <a:rPr lang="en-US" sz="1600" b="1" dirty="0">
                <a:solidFill>
                  <a:schemeClr val="bg1"/>
                </a:solidFill>
                <a:latin typeface="Calibri" panose="020F0502020204030204" pitchFamily="34" charset="0"/>
              </a:rPr>
              <a:t>Location:</a:t>
            </a:r>
            <a:r>
              <a:rPr lang="en-US" sz="1600" dirty="0">
                <a:solidFill>
                  <a:schemeClr val="bg1"/>
                </a:solidFill>
                <a:latin typeface="Calibri" panose="020F0502020204030204" pitchFamily="34" charset="0"/>
              </a:rPr>
              <a:t> Southern Branch, Elizabeth River</a:t>
            </a:r>
          </a:p>
          <a:p>
            <a:pPr marL="0" indent="0">
              <a:buFont typeface="Arial" panose="020B0604020202020204" pitchFamily="34" charset="0"/>
              <a:buNone/>
            </a:pPr>
            <a:r>
              <a:rPr lang="en-US" sz="1600" b="1" dirty="0">
                <a:solidFill>
                  <a:schemeClr val="bg1"/>
                </a:solidFill>
                <a:latin typeface="Calibri" panose="020F0502020204030204" pitchFamily="34" charset="0"/>
              </a:rPr>
              <a:t>Storage:</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90KMT dome, 125KMT outdoor pad</a:t>
            </a:r>
            <a:endParaRPr lang="en-US" sz="1600" dirty="0">
              <a:solidFill>
                <a:schemeClr val="bg1"/>
              </a:solidFill>
              <a:latin typeface="Calibri" panose="020F0502020204030204" pitchFamily="34" charset="0"/>
            </a:endParaRPr>
          </a:p>
          <a:p>
            <a:pPr marL="0" indent="0">
              <a:buFont typeface="Arial" panose="020B0604020202020204" pitchFamily="34" charset="0"/>
              <a:buNone/>
            </a:pPr>
            <a:r>
              <a:rPr lang="en-US" sz="1600" b="1" dirty="0">
                <a:solidFill>
                  <a:schemeClr val="bg1"/>
                </a:solidFill>
                <a:latin typeface="Calibri" panose="020F0502020204030204" pitchFamily="34" charset="0"/>
              </a:rPr>
              <a:t>Railroad:</a:t>
            </a:r>
            <a:r>
              <a:rPr lang="en-US" sz="1600" dirty="0">
                <a:solidFill>
                  <a:schemeClr val="bg1"/>
                </a:solidFill>
                <a:latin typeface="Calibri" panose="020F0502020204030204" pitchFamily="34" charset="0"/>
              </a:rPr>
              <a:t> Norfolk </a:t>
            </a:r>
            <a:r>
              <a:rPr lang="en-US" sz="1600" dirty="0" smtClean="0">
                <a:solidFill>
                  <a:schemeClr val="bg1"/>
                </a:solidFill>
                <a:latin typeface="Calibri" panose="020F0502020204030204" pitchFamily="34" charset="0"/>
              </a:rPr>
              <a:t>Southern</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Wood pellets, aggregates, minerals</a:t>
            </a:r>
            <a:endParaRPr lang="en-US" sz="1600" dirty="0">
              <a:solidFill>
                <a:schemeClr val="bg1"/>
              </a:solidFill>
              <a:latin typeface="Calibri" panose="020F0502020204030204" pitchFamily="34" charset="0"/>
            </a:endParaRPr>
          </a:p>
        </p:txBody>
      </p:sp>
      <p:sp>
        <p:nvSpPr>
          <p:cNvPr id="8" name="Picture Placeholder 2"/>
          <p:cNvSpPr>
            <a:spLocks noGrp="1"/>
          </p:cNvSpPr>
          <p:nvPr>
            <p:ph type="pic" sz="quarter" idx="10"/>
          </p:nvPr>
        </p:nvSpPr>
        <p:spPr>
          <a:xfrm>
            <a:off x="4800600" y="1133475"/>
            <a:ext cx="3962401" cy="4684713"/>
          </a:xfrm>
          <a:prstGeom prst="rect">
            <a:avLst/>
          </a:prstGeom>
        </p:spPr>
        <p:txBody>
          <a:bodyPr/>
          <a:lstStyle/>
          <a:p>
            <a:r>
              <a:rPr lang="en-US" smtClean="0"/>
              <a:t>Click icon to add picture</a:t>
            </a:r>
            <a:endParaRPr lang="en-US" dirty="0"/>
          </a:p>
        </p:txBody>
      </p:sp>
      <p:sp>
        <p:nvSpPr>
          <p:cNvPr id="10" name="Rectangle 9"/>
          <p:cNvSpPr/>
          <p:nvPr userDrawn="1"/>
        </p:nvSpPr>
        <p:spPr>
          <a:xfrm>
            <a:off x="5410200" y="228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Enviva</a:t>
            </a:r>
            <a:endParaRPr lang="en-US" sz="3200" b="1" dirty="0">
              <a:solidFill>
                <a:schemeClr val="tx1"/>
              </a:solidFill>
            </a:endParaRPr>
          </a:p>
        </p:txBody>
      </p:sp>
      <p:sp>
        <p:nvSpPr>
          <p:cNvPr id="14" name="Rectangle 13"/>
          <p:cNvSpPr/>
          <p:nvPr userDrawn="1"/>
        </p:nvSpPr>
        <p:spPr>
          <a:xfrm>
            <a:off x="5410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Chesapeake,</a:t>
            </a:r>
            <a:r>
              <a:rPr lang="en-US" sz="2000" b="0" baseline="0" dirty="0" smtClean="0">
                <a:solidFill>
                  <a:schemeClr val="tx1"/>
                </a:solidFill>
              </a:rPr>
              <a:t> Virginia</a:t>
            </a:r>
            <a:endParaRPr lang="en-US" sz="2000" b="0" dirty="0">
              <a:solidFill>
                <a:schemeClr val="tx1"/>
              </a:solidFill>
            </a:endParaRPr>
          </a:p>
        </p:txBody>
      </p:sp>
      <p:sp>
        <p:nvSpPr>
          <p:cNvPr id="9" name="Text Placeholder 2"/>
          <p:cNvSpPr>
            <a:spLocks noGrp="1"/>
          </p:cNvSpPr>
          <p:nvPr>
            <p:ph type="body" sz="quarter" idx="11" hasCustomPrompt="1"/>
          </p:nvPr>
        </p:nvSpPr>
        <p:spPr>
          <a:xfrm>
            <a:off x="381000" y="762000"/>
            <a:ext cx="4191000" cy="35052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20636610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02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rax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userDrawn="1"/>
        </p:nvSpPr>
        <p:spPr>
          <a:xfrm>
            <a:off x="4572000" y="4419600"/>
            <a:ext cx="4191000" cy="1371600"/>
          </a:xfrm>
          <a:prstGeom prst="rect">
            <a:avLst/>
          </a:prstGeom>
          <a:solidFill>
            <a:schemeClr val="accent3">
              <a:lumMod val="75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Drax Biomass</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Railroad</a:t>
            </a:r>
            <a:r>
              <a:rPr lang="en-US" sz="1600" b="1" dirty="0">
                <a:solidFill>
                  <a:schemeClr val="bg1"/>
                </a:solidFill>
                <a:latin typeface="Calibri" panose="020F0502020204030204" pitchFamily="34" charset="0"/>
              </a:rPr>
              <a:t>:</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Union Pacific</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Storage</a:t>
            </a:r>
            <a:r>
              <a:rPr lang="en-US" sz="1600" dirty="0" smtClean="0">
                <a:solidFill>
                  <a:schemeClr val="bg1"/>
                </a:solidFill>
                <a:latin typeface="Calibri" panose="020F0502020204030204" pitchFamily="34" charset="0"/>
              </a:rPr>
              <a:t>: 2 pellet domes with</a:t>
            </a:r>
            <a:r>
              <a:rPr lang="en-US" sz="1600" baseline="0" dirty="0" smtClean="0">
                <a:solidFill>
                  <a:schemeClr val="bg1"/>
                </a:solidFill>
                <a:latin typeface="Calibri" panose="020F0502020204030204" pitchFamily="34" charset="0"/>
              </a:rPr>
              <a:t> 40,000 ton storage capability each</a:t>
            </a:r>
            <a:endParaRPr lang="en-US" sz="1600" dirty="0">
              <a:solidFill>
                <a:schemeClr val="bg1"/>
              </a:solidFill>
              <a:latin typeface="Calibri" panose="020F0502020204030204" pitchFamily="34" charset="0"/>
            </a:endParaRP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Wood Pellets</a:t>
            </a:r>
            <a:endParaRPr lang="en-US" sz="1600" dirty="0">
              <a:solidFill>
                <a:schemeClr val="bg1"/>
              </a:solidFill>
              <a:latin typeface="Calibri" panose="020F0502020204030204" pitchFamily="34" charset="0"/>
            </a:endParaRPr>
          </a:p>
        </p:txBody>
      </p:sp>
      <p:sp>
        <p:nvSpPr>
          <p:cNvPr id="10" name="Picture Placeholder 2"/>
          <p:cNvSpPr>
            <a:spLocks noGrp="1"/>
          </p:cNvSpPr>
          <p:nvPr>
            <p:ph type="pic" sz="quarter" idx="11"/>
          </p:nvPr>
        </p:nvSpPr>
        <p:spPr>
          <a:xfrm>
            <a:off x="457200" y="1133475"/>
            <a:ext cx="3886200" cy="2286000"/>
          </a:xfrm>
          <a:prstGeom prst="rect">
            <a:avLst/>
          </a:prstGeom>
        </p:spPr>
        <p:txBody>
          <a:bodyPr/>
          <a:lstStyle/>
          <a:p>
            <a:r>
              <a:rPr lang="en-US" smtClean="0"/>
              <a:t>Click icon to add picture</a:t>
            </a:r>
            <a:endParaRPr lang="en-US" dirty="0"/>
          </a:p>
        </p:txBody>
      </p:sp>
      <p:sp>
        <p:nvSpPr>
          <p:cNvPr id="11" name="Rectangle 10"/>
          <p:cNvSpPr/>
          <p:nvPr userDrawn="1"/>
        </p:nvSpPr>
        <p:spPr>
          <a:xfrm>
            <a:off x="457200" y="228600"/>
            <a:ext cx="4876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Baton Rouge Transit Facility</a:t>
            </a:r>
            <a:endParaRPr lang="en-US" sz="3200" b="1" dirty="0">
              <a:solidFill>
                <a:schemeClr val="tx1"/>
              </a:solidFill>
            </a:endParaRPr>
          </a:p>
        </p:txBody>
      </p:sp>
      <p:sp>
        <p:nvSpPr>
          <p:cNvPr id="12" name="Rectangle 11"/>
          <p:cNvSpPr/>
          <p:nvPr userDrawn="1"/>
        </p:nvSpPr>
        <p:spPr>
          <a:xfrm>
            <a:off x="457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Baton Rouge, Louisiana</a:t>
            </a:r>
            <a:endParaRPr lang="en-US" sz="2000" b="0" dirty="0">
              <a:solidFill>
                <a:schemeClr val="tx1"/>
              </a:solidFill>
            </a:endParaRPr>
          </a:p>
        </p:txBody>
      </p:sp>
      <p:sp>
        <p:nvSpPr>
          <p:cNvPr id="9" name="Text Placeholder 2"/>
          <p:cNvSpPr>
            <a:spLocks noGrp="1"/>
          </p:cNvSpPr>
          <p:nvPr>
            <p:ph type="body" sz="quarter" idx="12" hasCustomPrompt="1"/>
          </p:nvPr>
        </p:nvSpPr>
        <p:spPr>
          <a:xfrm>
            <a:off x="4572000" y="838200"/>
            <a:ext cx="4161312" cy="3429000"/>
          </a:xfrm>
          <a:prstGeom prst="rect">
            <a:avLst/>
          </a:prstGeom>
          <a:ln>
            <a:solidFill>
              <a:schemeClr val="accent5"/>
            </a:solidFill>
          </a:ln>
        </p:spPr>
        <p:txBody>
          <a:bodyPr/>
          <a:lstStyle>
            <a:lvl1pPr>
              <a:defRPr sz="2000"/>
            </a:lvl1pPr>
          </a:lstStyle>
          <a:p>
            <a:pPr lvl="0"/>
            <a:r>
              <a:rPr lang="en-US" dirty="0" smtClean="0"/>
              <a:t>Text</a:t>
            </a:r>
            <a:endParaRPr lang="en-US" dirty="0"/>
          </a:p>
        </p:txBody>
      </p:sp>
      <p:sp>
        <p:nvSpPr>
          <p:cNvPr id="8" name="Picture Placeholder 2"/>
          <p:cNvSpPr>
            <a:spLocks noGrp="1"/>
          </p:cNvSpPr>
          <p:nvPr>
            <p:ph type="pic" sz="quarter" idx="13"/>
          </p:nvPr>
        </p:nvSpPr>
        <p:spPr>
          <a:xfrm>
            <a:off x="457200" y="3486752"/>
            <a:ext cx="3886200" cy="2286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41376580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73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P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userDrawn="1"/>
        </p:nvSpPr>
        <p:spPr>
          <a:xfrm>
            <a:off x="4572000" y="4236720"/>
            <a:ext cx="4191000" cy="1554480"/>
          </a:xfrm>
          <a:prstGeom prst="rect">
            <a:avLst/>
          </a:prstGeom>
          <a:solidFill>
            <a:schemeClr val="accent1"/>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Dominion</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Location:</a:t>
            </a:r>
            <a:r>
              <a:rPr lang="en-US" sz="1600" dirty="0" smtClean="0">
                <a:solidFill>
                  <a:schemeClr val="bg1"/>
                </a:solidFill>
                <a:latin typeface="Calibri" panose="020F0502020204030204" pitchFamily="34" charset="0"/>
              </a:rPr>
              <a:t> James River</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Railroad:</a:t>
            </a:r>
            <a:r>
              <a:rPr lang="en-US" sz="1600" dirty="0" smtClean="0">
                <a:solidFill>
                  <a:schemeClr val="bg1"/>
                </a:solidFill>
                <a:latin typeface="Calibri" panose="020F0502020204030204" pitchFamily="34" charset="0"/>
              </a:rPr>
              <a:t> CSX</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smtClean="0">
                <a:solidFill>
                  <a:schemeClr val="bg1"/>
                </a:solidFill>
                <a:latin typeface="Calibri" panose="020F0502020204030204" pitchFamily="34" charset="0"/>
              </a:rPr>
              <a:t> Limestone, Synthetic Gypsum</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Features:</a:t>
            </a:r>
            <a:r>
              <a:rPr lang="en-US" sz="1600" dirty="0" smtClean="0">
                <a:solidFill>
                  <a:schemeClr val="bg1"/>
                </a:solidFill>
                <a:latin typeface="Calibri" panose="020F0502020204030204" pitchFamily="34" charset="0"/>
              </a:rPr>
              <a:t> E-Crane discharging 350tph, </a:t>
            </a:r>
          </a:p>
          <a:p>
            <a:pPr marL="0" indent="0">
              <a:buFont typeface="Arial" panose="020B0604020202020204" pitchFamily="34" charset="0"/>
              <a:buNone/>
            </a:pPr>
            <a:r>
              <a:rPr lang="en-US" sz="1600" dirty="0" smtClean="0">
                <a:solidFill>
                  <a:schemeClr val="bg1"/>
                </a:solidFill>
                <a:latin typeface="Calibri" panose="020F0502020204030204" pitchFamily="34" charset="0"/>
              </a:rPr>
              <a:t>Barge loader max 400tph</a:t>
            </a:r>
            <a:endParaRPr lang="en-US" sz="1600" dirty="0">
              <a:solidFill>
                <a:schemeClr val="bg1"/>
              </a:solidFill>
              <a:latin typeface="Calibri" panose="020F0502020204030204" pitchFamily="34" charset="0"/>
            </a:endParaRPr>
          </a:p>
        </p:txBody>
      </p:sp>
      <p:sp>
        <p:nvSpPr>
          <p:cNvPr id="10" name="Picture Placeholder 2"/>
          <p:cNvSpPr>
            <a:spLocks noGrp="1"/>
          </p:cNvSpPr>
          <p:nvPr>
            <p:ph type="pic" sz="quarter" idx="10"/>
          </p:nvPr>
        </p:nvSpPr>
        <p:spPr>
          <a:xfrm>
            <a:off x="381000" y="1133475"/>
            <a:ext cx="3962400" cy="4684713"/>
          </a:xfrm>
          <a:prstGeom prst="rect">
            <a:avLst/>
          </a:prstGeom>
        </p:spPr>
        <p:txBody>
          <a:bodyPr/>
          <a:lstStyle/>
          <a:p>
            <a:r>
              <a:rPr lang="en-US" smtClean="0"/>
              <a:t>Click icon to add picture</a:t>
            </a:r>
            <a:endParaRPr lang="en-US" dirty="0"/>
          </a:p>
        </p:txBody>
      </p:sp>
      <p:sp>
        <p:nvSpPr>
          <p:cNvPr id="12" name="Rectangle 11"/>
          <p:cNvSpPr/>
          <p:nvPr userDrawn="1"/>
        </p:nvSpPr>
        <p:spPr>
          <a:xfrm>
            <a:off x="381000" y="228600"/>
            <a:ext cx="4495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Dominion Virginia Power</a:t>
            </a:r>
            <a:endParaRPr lang="en-US" sz="3200" b="1" dirty="0">
              <a:solidFill>
                <a:schemeClr val="tx1"/>
              </a:solidFill>
            </a:endParaRPr>
          </a:p>
        </p:txBody>
      </p:sp>
      <p:sp>
        <p:nvSpPr>
          <p:cNvPr id="13" name="Rectangle 12"/>
          <p:cNvSpPr/>
          <p:nvPr userDrawn="1"/>
        </p:nvSpPr>
        <p:spPr>
          <a:xfrm>
            <a:off x="3810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Chesterfield,</a:t>
            </a:r>
            <a:r>
              <a:rPr lang="en-US" sz="2000" b="0" baseline="0" dirty="0" smtClean="0">
                <a:solidFill>
                  <a:schemeClr val="tx1"/>
                </a:solidFill>
              </a:rPr>
              <a:t> Virginia</a:t>
            </a:r>
            <a:endParaRPr lang="en-US" sz="2000" b="0" dirty="0">
              <a:solidFill>
                <a:schemeClr val="tx1"/>
              </a:solidFill>
            </a:endParaRPr>
          </a:p>
        </p:txBody>
      </p:sp>
      <p:sp>
        <p:nvSpPr>
          <p:cNvPr id="9" name="Text Placeholder 2"/>
          <p:cNvSpPr>
            <a:spLocks noGrp="1"/>
          </p:cNvSpPr>
          <p:nvPr>
            <p:ph type="body" sz="quarter" idx="11" hasCustomPrompt="1"/>
          </p:nvPr>
        </p:nvSpPr>
        <p:spPr>
          <a:xfrm>
            <a:off x="4571999" y="762000"/>
            <a:ext cx="4169229" cy="33528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9952198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73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irley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Box 12"/>
          <p:cNvSpPr txBox="1"/>
          <p:nvPr userDrawn="1"/>
        </p:nvSpPr>
        <p:spPr>
          <a:xfrm>
            <a:off x="381000" y="4419600"/>
            <a:ext cx="4191000" cy="1371600"/>
          </a:xfrm>
          <a:prstGeom prst="rect">
            <a:avLst/>
          </a:prstGeom>
          <a:solidFill>
            <a:schemeClr val="accent4">
              <a:lumMod val="75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Shirley Plantation</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Location:</a:t>
            </a:r>
            <a:r>
              <a:rPr lang="en-US" sz="1600" dirty="0" smtClean="0">
                <a:solidFill>
                  <a:schemeClr val="bg1"/>
                </a:solidFill>
                <a:latin typeface="Calibri" panose="020F0502020204030204" pitchFamily="34" charset="0"/>
              </a:rPr>
              <a:t> James River</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Storage:</a:t>
            </a:r>
            <a:r>
              <a:rPr lang="en-US" sz="1600" dirty="0" smtClean="0">
                <a:solidFill>
                  <a:schemeClr val="bg1"/>
                </a:solidFill>
                <a:latin typeface="Calibri" panose="020F0502020204030204" pitchFamily="34" charset="0"/>
              </a:rPr>
              <a:t> 4 ac. Asphalt pad outdoor</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smtClean="0">
                <a:solidFill>
                  <a:schemeClr val="bg1"/>
                </a:solidFill>
                <a:latin typeface="Calibri" panose="020F0502020204030204" pitchFamily="34" charset="0"/>
              </a:rPr>
              <a:t> Dredge spoils, minerals, forest products</a:t>
            </a:r>
            <a:endParaRPr lang="en-US" sz="1600" dirty="0">
              <a:solidFill>
                <a:schemeClr val="bg1"/>
              </a:solidFill>
              <a:latin typeface="Calibri" panose="020F0502020204030204" pitchFamily="34" charset="0"/>
            </a:endParaRPr>
          </a:p>
        </p:txBody>
      </p:sp>
      <p:sp>
        <p:nvSpPr>
          <p:cNvPr id="3" name="Picture Placeholder 2"/>
          <p:cNvSpPr>
            <a:spLocks noGrp="1"/>
          </p:cNvSpPr>
          <p:nvPr>
            <p:ph type="pic" sz="quarter" idx="10"/>
          </p:nvPr>
        </p:nvSpPr>
        <p:spPr>
          <a:xfrm>
            <a:off x="4800601" y="1133475"/>
            <a:ext cx="3962400" cy="4684713"/>
          </a:xfrm>
          <a:prstGeom prst="rect">
            <a:avLst/>
          </a:prstGeom>
        </p:spPr>
        <p:txBody>
          <a:bodyPr/>
          <a:lstStyle/>
          <a:p>
            <a:r>
              <a:rPr lang="en-US" smtClean="0"/>
              <a:t>Click icon to add picture</a:t>
            </a:r>
            <a:endParaRPr lang="en-US" dirty="0"/>
          </a:p>
        </p:txBody>
      </p:sp>
      <p:sp>
        <p:nvSpPr>
          <p:cNvPr id="10" name="Rectangle 9"/>
          <p:cNvSpPr/>
          <p:nvPr userDrawn="1"/>
        </p:nvSpPr>
        <p:spPr>
          <a:xfrm>
            <a:off x="5448300" y="228600"/>
            <a:ext cx="33147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Shirley Plantation</a:t>
            </a:r>
            <a:endParaRPr lang="en-US" sz="3200" b="1" dirty="0">
              <a:solidFill>
                <a:schemeClr val="tx1"/>
              </a:solidFill>
            </a:endParaRPr>
          </a:p>
        </p:txBody>
      </p:sp>
      <p:sp>
        <p:nvSpPr>
          <p:cNvPr id="14" name="Rectangle 13"/>
          <p:cNvSpPr/>
          <p:nvPr userDrawn="1"/>
        </p:nvSpPr>
        <p:spPr>
          <a:xfrm>
            <a:off x="54483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Hopewell,</a:t>
            </a:r>
            <a:r>
              <a:rPr lang="en-US" sz="2000" b="0" baseline="0" dirty="0" smtClean="0">
                <a:solidFill>
                  <a:schemeClr val="tx1"/>
                </a:solidFill>
              </a:rPr>
              <a:t> Virginia</a:t>
            </a:r>
            <a:endParaRPr lang="en-US" sz="2000" b="0" dirty="0">
              <a:solidFill>
                <a:schemeClr val="tx1"/>
              </a:solidFill>
            </a:endParaRPr>
          </a:p>
        </p:txBody>
      </p:sp>
      <p:sp>
        <p:nvSpPr>
          <p:cNvPr id="8" name="Text Placeholder 2"/>
          <p:cNvSpPr>
            <a:spLocks noGrp="1"/>
          </p:cNvSpPr>
          <p:nvPr>
            <p:ph type="body" sz="quarter" idx="11" hasCustomPrompt="1"/>
          </p:nvPr>
        </p:nvSpPr>
        <p:spPr>
          <a:xfrm>
            <a:off x="381000" y="762000"/>
            <a:ext cx="4191000" cy="35052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2106615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02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 Everglades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Box 12"/>
          <p:cNvSpPr txBox="1"/>
          <p:nvPr userDrawn="1"/>
        </p:nvSpPr>
        <p:spPr>
          <a:xfrm>
            <a:off x="381000" y="4693920"/>
            <a:ext cx="4191000" cy="1097280"/>
          </a:xfrm>
          <a:prstGeom prst="rect">
            <a:avLst/>
          </a:prstGeom>
          <a:solidFill>
            <a:schemeClr val="accent6">
              <a:lumMod val="50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Public Dock, King Ocean</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Railroad:</a:t>
            </a:r>
            <a:r>
              <a:rPr lang="en-US" sz="1600" dirty="0" smtClean="0">
                <a:solidFill>
                  <a:schemeClr val="bg1"/>
                </a:solidFill>
                <a:latin typeface="Calibri" panose="020F0502020204030204" pitchFamily="34" charset="0"/>
              </a:rPr>
              <a:t> CSC, FEC</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smtClean="0">
                <a:solidFill>
                  <a:schemeClr val="bg1"/>
                </a:solidFill>
                <a:latin typeface="Calibri" panose="020F0502020204030204" pitchFamily="34" charset="0"/>
              </a:rPr>
              <a:t> Dry Bulk (Fly Ash, Slag, Coal), Breakbulk, Yachts, Project Cargo, Containers</a:t>
            </a:r>
            <a:endParaRPr lang="en-US" sz="1600" dirty="0">
              <a:solidFill>
                <a:schemeClr val="bg1"/>
              </a:solidFill>
              <a:latin typeface="Calibri" panose="020F0502020204030204" pitchFamily="34" charset="0"/>
            </a:endParaRPr>
          </a:p>
        </p:txBody>
      </p:sp>
      <p:sp>
        <p:nvSpPr>
          <p:cNvPr id="8" name="Picture Placeholder 2"/>
          <p:cNvSpPr>
            <a:spLocks noGrp="1"/>
          </p:cNvSpPr>
          <p:nvPr>
            <p:ph type="pic" sz="quarter" idx="10"/>
          </p:nvPr>
        </p:nvSpPr>
        <p:spPr>
          <a:xfrm>
            <a:off x="4800600" y="1133475"/>
            <a:ext cx="3962401" cy="4684713"/>
          </a:xfrm>
          <a:prstGeom prst="rect">
            <a:avLst/>
          </a:prstGeom>
        </p:spPr>
        <p:txBody>
          <a:bodyPr/>
          <a:lstStyle/>
          <a:p>
            <a:r>
              <a:rPr lang="en-US" smtClean="0"/>
              <a:t>Click icon to add picture</a:t>
            </a:r>
            <a:endParaRPr lang="en-US" dirty="0"/>
          </a:p>
        </p:txBody>
      </p:sp>
      <p:sp>
        <p:nvSpPr>
          <p:cNvPr id="10" name="Rectangle 9"/>
          <p:cNvSpPr/>
          <p:nvPr userDrawn="1"/>
        </p:nvSpPr>
        <p:spPr>
          <a:xfrm>
            <a:off x="5410200" y="228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Port Everglades</a:t>
            </a:r>
            <a:endParaRPr lang="en-US" sz="3200" b="1" dirty="0">
              <a:solidFill>
                <a:schemeClr val="tx1"/>
              </a:solidFill>
            </a:endParaRPr>
          </a:p>
        </p:txBody>
      </p:sp>
      <p:sp>
        <p:nvSpPr>
          <p:cNvPr id="14" name="Rectangle 13"/>
          <p:cNvSpPr/>
          <p:nvPr userDrawn="1"/>
        </p:nvSpPr>
        <p:spPr>
          <a:xfrm>
            <a:off x="5410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Fort Lauderdale, Florida</a:t>
            </a:r>
            <a:endParaRPr lang="en-US" sz="2000" b="0" dirty="0">
              <a:solidFill>
                <a:schemeClr val="tx1"/>
              </a:solidFill>
            </a:endParaRPr>
          </a:p>
        </p:txBody>
      </p:sp>
      <p:sp>
        <p:nvSpPr>
          <p:cNvPr id="9" name="Text Placeholder 2"/>
          <p:cNvSpPr>
            <a:spLocks noGrp="1"/>
          </p:cNvSpPr>
          <p:nvPr>
            <p:ph type="body" sz="quarter" idx="11" hasCustomPrompt="1"/>
          </p:nvPr>
        </p:nvSpPr>
        <p:spPr>
          <a:xfrm>
            <a:off x="381000" y="762000"/>
            <a:ext cx="4191000" cy="38100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4087600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02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lm Beach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userDrawn="1"/>
        </p:nvSpPr>
        <p:spPr>
          <a:xfrm>
            <a:off x="4572000" y="4419600"/>
            <a:ext cx="4191000" cy="1371600"/>
          </a:xfrm>
          <a:prstGeom prst="rect">
            <a:avLst/>
          </a:prstGeom>
          <a:solidFill>
            <a:schemeClr val="accent1">
              <a:lumMod val="75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Public Dock</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Railroad</a:t>
            </a:r>
            <a:r>
              <a:rPr lang="en-US" sz="1600" b="1" dirty="0">
                <a:solidFill>
                  <a:schemeClr val="bg1"/>
                </a:solidFill>
                <a:latin typeface="Calibri" panose="020F0502020204030204" pitchFamily="34" charset="0"/>
              </a:rPr>
              <a:t>:</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CSX, FEC, Port Operated Short Line (on terminal and on dock service)</a:t>
            </a:r>
            <a:endParaRPr lang="en-US" sz="1600" dirty="0">
              <a:solidFill>
                <a:schemeClr val="bg1"/>
              </a:solidFill>
              <a:latin typeface="Calibri" panose="020F0502020204030204" pitchFamily="34" charset="0"/>
            </a:endParaRP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Dry Bulk (Scrap Metal, Ores, Slag, Sand), Yachts, Project Cargo, Breakbulk</a:t>
            </a:r>
            <a:endParaRPr lang="en-US" sz="1600" dirty="0">
              <a:solidFill>
                <a:schemeClr val="bg1"/>
              </a:solidFill>
              <a:latin typeface="Calibri" panose="020F0502020204030204" pitchFamily="34" charset="0"/>
            </a:endParaRPr>
          </a:p>
        </p:txBody>
      </p:sp>
      <p:sp>
        <p:nvSpPr>
          <p:cNvPr id="10" name="Picture Placeholder 2"/>
          <p:cNvSpPr>
            <a:spLocks noGrp="1"/>
          </p:cNvSpPr>
          <p:nvPr>
            <p:ph type="pic" sz="quarter" idx="11"/>
          </p:nvPr>
        </p:nvSpPr>
        <p:spPr>
          <a:xfrm>
            <a:off x="457200" y="1133475"/>
            <a:ext cx="3886200" cy="4684713"/>
          </a:xfrm>
          <a:prstGeom prst="rect">
            <a:avLst/>
          </a:prstGeom>
        </p:spPr>
        <p:txBody>
          <a:bodyPr/>
          <a:lstStyle/>
          <a:p>
            <a:r>
              <a:rPr lang="en-US" smtClean="0"/>
              <a:t>Click icon to add picture</a:t>
            </a:r>
            <a:endParaRPr lang="en-US" dirty="0"/>
          </a:p>
        </p:txBody>
      </p:sp>
      <p:sp>
        <p:nvSpPr>
          <p:cNvPr id="11" name="Rectangle 10"/>
          <p:cNvSpPr/>
          <p:nvPr userDrawn="1"/>
        </p:nvSpPr>
        <p:spPr>
          <a:xfrm>
            <a:off x="457200" y="228600"/>
            <a:ext cx="3429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Port of Palm Beach</a:t>
            </a:r>
            <a:endParaRPr lang="en-US" sz="3200" b="1" dirty="0">
              <a:solidFill>
                <a:schemeClr val="tx1"/>
              </a:solidFill>
            </a:endParaRPr>
          </a:p>
        </p:txBody>
      </p:sp>
      <p:sp>
        <p:nvSpPr>
          <p:cNvPr id="12" name="Rectangle 11"/>
          <p:cNvSpPr/>
          <p:nvPr userDrawn="1"/>
        </p:nvSpPr>
        <p:spPr>
          <a:xfrm>
            <a:off x="457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Riviera Beach, Florida</a:t>
            </a:r>
            <a:endParaRPr lang="en-US" sz="2000" b="0" dirty="0">
              <a:solidFill>
                <a:schemeClr val="tx1"/>
              </a:solidFill>
            </a:endParaRPr>
          </a:p>
        </p:txBody>
      </p:sp>
      <p:sp>
        <p:nvSpPr>
          <p:cNvPr id="9" name="Text Placeholder 2"/>
          <p:cNvSpPr>
            <a:spLocks noGrp="1"/>
          </p:cNvSpPr>
          <p:nvPr>
            <p:ph type="body" sz="quarter" idx="12" hasCustomPrompt="1"/>
          </p:nvPr>
        </p:nvSpPr>
        <p:spPr>
          <a:xfrm>
            <a:off x="4572000" y="763978"/>
            <a:ext cx="4161312" cy="3503221"/>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27188976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rpus Christi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p:cNvSpPr txBox="1"/>
          <p:nvPr userDrawn="1"/>
        </p:nvSpPr>
        <p:spPr>
          <a:xfrm>
            <a:off x="4572000" y="4419600"/>
            <a:ext cx="4191000" cy="1371600"/>
          </a:xfrm>
          <a:prstGeom prst="rect">
            <a:avLst/>
          </a:prstGeom>
          <a:solidFill>
            <a:schemeClr val="accent3">
              <a:lumMod val="75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Public Dock</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Location:</a:t>
            </a:r>
            <a:r>
              <a:rPr lang="en-US" sz="1600" baseline="0" dirty="0" smtClean="0">
                <a:solidFill>
                  <a:schemeClr val="bg1"/>
                </a:solidFill>
                <a:latin typeface="Calibri" panose="020F0502020204030204" pitchFamily="34" charset="0"/>
              </a:rPr>
              <a:t> Corpus Christi Bay, Gulf of Mexico</a:t>
            </a:r>
            <a:endParaRPr lang="en-US" sz="1600" dirty="0" smtClean="0">
              <a:solidFill>
                <a:schemeClr val="bg1"/>
              </a:solidFill>
              <a:latin typeface="Calibri" panose="020F0502020204030204" pitchFamily="34" charset="0"/>
            </a:endParaRPr>
          </a:p>
          <a:p>
            <a:pPr marL="0" indent="0">
              <a:buFont typeface="Arial" panose="020B0604020202020204" pitchFamily="34" charset="0"/>
              <a:buNone/>
            </a:pPr>
            <a:r>
              <a:rPr lang="en-US" sz="1600" b="1" dirty="0" smtClean="0">
                <a:solidFill>
                  <a:schemeClr val="bg1"/>
                </a:solidFill>
                <a:latin typeface="Calibri" panose="020F0502020204030204" pitchFamily="34" charset="0"/>
              </a:rPr>
              <a:t>Railroad</a:t>
            </a:r>
            <a:r>
              <a:rPr lang="en-US" sz="1600" b="1" dirty="0">
                <a:solidFill>
                  <a:schemeClr val="bg1"/>
                </a:solidFill>
                <a:latin typeface="Calibri" panose="020F0502020204030204" pitchFamily="34" charset="0"/>
              </a:rPr>
              <a:t>:</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CCPN, BNSF, Kansas City Southern, Union Pacific</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a:solidFill>
                  <a:schemeClr val="bg1"/>
                </a:solidFill>
                <a:latin typeface="Calibri" panose="020F0502020204030204" pitchFamily="34" charset="0"/>
              </a:rPr>
              <a:t> </a:t>
            </a:r>
            <a:r>
              <a:rPr lang="en-US" sz="1600" dirty="0" smtClean="0">
                <a:solidFill>
                  <a:schemeClr val="bg1"/>
                </a:solidFill>
                <a:latin typeface="Calibri" panose="020F0502020204030204" pitchFamily="34" charset="0"/>
              </a:rPr>
              <a:t>General Cargo, Bulk, Grain</a:t>
            </a:r>
            <a:endParaRPr lang="en-US" sz="1600" dirty="0">
              <a:solidFill>
                <a:schemeClr val="bg1"/>
              </a:solidFill>
              <a:latin typeface="Calibri" panose="020F0502020204030204" pitchFamily="34" charset="0"/>
            </a:endParaRPr>
          </a:p>
        </p:txBody>
      </p:sp>
      <p:sp>
        <p:nvSpPr>
          <p:cNvPr id="10" name="Picture Placeholder 2"/>
          <p:cNvSpPr>
            <a:spLocks noGrp="1"/>
          </p:cNvSpPr>
          <p:nvPr>
            <p:ph type="pic" sz="quarter" idx="11"/>
          </p:nvPr>
        </p:nvSpPr>
        <p:spPr>
          <a:xfrm>
            <a:off x="457200" y="1133475"/>
            <a:ext cx="3886200" cy="4684713"/>
          </a:xfrm>
          <a:prstGeom prst="rect">
            <a:avLst/>
          </a:prstGeom>
        </p:spPr>
        <p:txBody>
          <a:bodyPr/>
          <a:lstStyle/>
          <a:p>
            <a:r>
              <a:rPr lang="en-US" smtClean="0"/>
              <a:t>Click icon to add picture</a:t>
            </a:r>
            <a:endParaRPr lang="en-US" dirty="0"/>
          </a:p>
        </p:txBody>
      </p:sp>
      <p:sp>
        <p:nvSpPr>
          <p:cNvPr id="11" name="Rectangle 10"/>
          <p:cNvSpPr/>
          <p:nvPr userDrawn="1"/>
        </p:nvSpPr>
        <p:spPr>
          <a:xfrm>
            <a:off x="457200" y="228600"/>
            <a:ext cx="4876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Port of Corpus Christi</a:t>
            </a:r>
            <a:endParaRPr lang="en-US" sz="3200" b="1" dirty="0">
              <a:solidFill>
                <a:schemeClr val="tx1"/>
              </a:solidFill>
            </a:endParaRPr>
          </a:p>
        </p:txBody>
      </p:sp>
      <p:sp>
        <p:nvSpPr>
          <p:cNvPr id="12" name="Rectangle 11"/>
          <p:cNvSpPr/>
          <p:nvPr userDrawn="1"/>
        </p:nvSpPr>
        <p:spPr>
          <a:xfrm>
            <a:off x="457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Corpus Christi, Texas</a:t>
            </a:r>
            <a:endParaRPr lang="en-US" sz="2000" b="0" dirty="0">
              <a:solidFill>
                <a:schemeClr val="tx1"/>
              </a:solidFill>
            </a:endParaRPr>
          </a:p>
        </p:txBody>
      </p:sp>
      <p:sp>
        <p:nvSpPr>
          <p:cNvPr id="9" name="Text Placeholder 2"/>
          <p:cNvSpPr>
            <a:spLocks noGrp="1"/>
          </p:cNvSpPr>
          <p:nvPr>
            <p:ph type="body" sz="quarter" idx="12" hasCustomPrompt="1"/>
          </p:nvPr>
        </p:nvSpPr>
        <p:spPr>
          <a:xfrm>
            <a:off x="4572000" y="762000"/>
            <a:ext cx="4161312" cy="35052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42510454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 of Victoria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Box 12"/>
          <p:cNvSpPr txBox="1"/>
          <p:nvPr userDrawn="1"/>
        </p:nvSpPr>
        <p:spPr>
          <a:xfrm>
            <a:off x="381000" y="4419600"/>
            <a:ext cx="4191000" cy="1389012"/>
          </a:xfrm>
          <a:prstGeom prst="rect">
            <a:avLst/>
          </a:prstGeom>
          <a:solidFill>
            <a:schemeClr val="accent6">
              <a:lumMod val="50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Public Dock</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Railroad:</a:t>
            </a:r>
            <a:r>
              <a:rPr lang="en-US" sz="1600" dirty="0" smtClean="0">
                <a:solidFill>
                  <a:schemeClr val="bg1"/>
                </a:solidFill>
                <a:latin typeface="Calibri" panose="020F0502020204030204" pitchFamily="34" charset="0"/>
              </a:rPr>
              <a:t> KCS, UP, BNSF</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smtClean="0">
                <a:solidFill>
                  <a:schemeClr val="bg1"/>
                </a:solidFill>
                <a:latin typeface="Calibri" panose="020F0502020204030204" pitchFamily="34" charset="0"/>
              </a:rPr>
              <a:t> Dry Bulk,</a:t>
            </a:r>
            <a:r>
              <a:rPr lang="en-US" sz="1600" baseline="0" dirty="0" smtClean="0">
                <a:solidFill>
                  <a:schemeClr val="bg1"/>
                </a:solidFill>
                <a:latin typeface="Calibri" panose="020F0502020204030204" pitchFamily="34" charset="0"/>
              </a:rPr>
              <a:t> Liquid Bulk, General Cargo, Project Cargo</a:t>
            </a:r>
            <a:endParaRPr lang="en-US" sz="1600" dirty="0">
              <a:solidFill>
                <a:schemeClr val="bg1"/>
              </a:solidFill>
              <a:latin typeface="Calibri" panose="020F0502020204030204" pitchFamily="34" charset="0"/>
            </a:endParaRPr>
          </a:p>
        </p:txBody>
      </p:sp>
      <p:sp>
        <p:nvSpPr>
          <p:cNvPr id="8" name="Picture Placeholder 2"/>
          <p:cNvSpPr>
            <a:spLocks noGrp="1"/>
          </p:cNvSpPr>
          <p:nvPr>
            <p:ph type="pic" sz="quarter" idx="10"/>
          </p:nvPr>
        </p:nvSpPr>
        <p:spPr>
          <a:xfrm>
            <a:off x="4800600" y="1133475"/>
            <a:ext cx="3962401" cy="4684713"/>
          </a:xfrm>
          <a:prstGeom prst="rect">
            <a:avLst/>
          </a:prstGeom>
        </p:spPr>
        <p:txBody>
          <a:bodyPr/>
          <a:lstStyle/>
          <a:p>
            <a:r>
              <a:rPr lang="en-US" smtClean="0"/>
              <a:t>Click icon to add picture</a:t>
            </a:r>
            <a:endParaRPr lang="en-US" dirty="0"/>
          </a:p>
        </p:txBody>
      </p:sp>
      <p:sp>
        <p:nvSpPr>
          <p:cNvPr id="10" name="Rectangle 9"/>
          <p:cNvSpPr/>
          <p:nvPr userDrawn="1"/>
        </p:nvSpPr>
        <p:spPr>
          <a:xfrm>
            <a:off x="5410200" y="228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Port of Victoria</a:t>
            </a:r>
            <a:endParaRPr lang="en-US" sz="3200" b="1" dirty="0">
              <a:solidFill>
                <a:schemeClr val="tx1"/>
              </a:solidFill>
            </a:endParaRPr>
          </a:p>
        </p:txBody>
      </p:sp>
      <p:sp>
        <p:nvSpPr>
          <p:cNvPr id="14" name="Rectangle 13"/>
          <p:cNvSpPr/>
          <p:nvPr userDrawn="1"/>
        </p:nvSpPr>
        <p:spPr>
          <a:xfrm>
            <a:off x="54102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Victoria, Texas</a:t>
            </a:r>
            <a:endParaRPr lang="en-US" sz="2000" b="0" dirty="0">
              <a:solidFill>
                <a:schemeClr val="tx1"/>
              </a:solidFill>
            </a:endParaRPr>
          </a:p>
        </p:txBody>
      </p:sp>
      <p:sp>
        <p:nvSpPr>
          <p:cNvPr id="9" name="Text Placeholder 2"/>
          <p:cNvSpPr>
            <a:spLocks noGrp="1"/>
          </p:cNvSpPr>
          <p:nvPr>
            <p:ph type="body" sz="quarter" idx="11" hasCustomPrompt="1"/>
          </p:nvPr>
        </p:nvSpPr>
        <p:spPr>
          <a:xfrm>
            <a:off x="381000" y="762000"/>
            <a:ext cx="4191000" cy="35052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26630172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02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erwin Case Stud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Box 12"/>
          <p:cNvSpPr txBox="1"/>
          <p:nvPr userDrawn="1"/>
        </p:nvSpPr>
        <p:spPr>
          <a:xfrm>
            <a:off x="381000" y="4419600"/>
            <a:ext cx="4191000" cy="1371600"/>
          </a:xfrm>
          <a:prstGeom prst="rect">
            <a:avLst/>
          </a:prstGeom>
          <a:solidFill>
            <a:schemeClr val="accent4">
              <a:lumMod val="75000"/>
            </a:schemeClr>
          </a:solidFill>
        </p:spPr>
        <p:txBody>
          <a:bodyPr wrap="square" rtlCol="0">
            <a:noAutofit/>
          </a:bodyPr>
          <a:lstStyle/>
          <a:p>
            <a:pPr marL="0" indent="0">
              <a:buFont typeface="Arial" panose="020B0604020202020204" pitchFamily="34" charset="0"/>
              <a:buNone/>
            </a:pPr>
            <a:r>
              <a:rPr lang="en-US" sz="1600" b="1" dirty="0" smtClean="0">
                <a:solidFill>
                  <a:schemeClr val="bg1"/>
                </a:solidFill>
                <a:latin typeface="Calibri" panose="020F0502020204030204" pitchFamily="34" charset="0"/>
              </a:rPr>
              <a:t>Client:</a:t>
            </a:r>
            <a:r>
              <a:rPr lang="en-US" sz="1600" dirty="0" smtClean="0">
                <a:solidFill>
                  <a:schemeClr val="bg1"/>
                </a:solidFill>
                <a:latin typeface="Calibri" panose="020F0502020204030204" pitchFamily="34" charset="0"/>
              </a:rPr>
              <a:t> Sherwin Alumina</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Location:</a:t>
            </a:r>
            <a:r>
              <a:rPr lang="en-US" sz="1600" dirty="0" smtClean="0">
                <a:solidFill>
                  <a:schemeClr val="bg1"/>
                </a:solidFill>
                <a:latin typeface="Calibri" panose="020F0502020204030204" pitchFamily="34" charset="0"/>
              </a:rPr>
              <a:t> Corpus Christi Bay</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Products:</a:t>
            </a:r>
            <a:r>
              <a:rPr lang="en-US" sz="1600" dirty="0" smtClean="0">
                <a:solidFill>
                  <a:schemeClr val="bg1"/>
                </a:solidFill>
                <a:latin typeface="Calibri" panose="020F0502020204030204" pitchFamily="34" charset="0"/>
              </a:rPr>
              <a:t> Bauxite, Alumina</a:t>
            </a:r>
          </a:p>
          <a:p>
            <a:pPr marL="0" indent="0">
              <a:buFont typeface="Arial" panose="020B0604020202020204" pitchFamily="34" charset="0"/>
              <a:buNone/>
            </a:pPr>
            <a:r>
              <a:rPr lang="en-US" sz="1600" b="1" dirty="0" smtClean="0">
                <a:solidFill>
                  <a:schemeClr val="bg1"/>
                </a:solidFill>
                <a:latin typeface="Calibri" panose="020F0502020204030204" pitchFamily="34" charset="0"/>
              </a:rPr>
              <a:t>Features:</a:t>
            </a:r>
            <a:r>
              <a:rPr lang="en-US" sz="1600" dirty="0" smtClean="0">
                <a:solidFill>
                  <a:schemeClr val="bg1"/>
                </a:solidFill>
                <a:latin typeface="Calibri" panose="020F0502020204030204" pitchFamily="34" charset="0"/>
              </a:rPr>
              <a:t> Dual E-Cranes discharge Bauxite</a:t>
            </a:r>
            <a:r>
              <a:rPr lang="en-US" sz="1600" baseline="0" dirty="0" smtClean="0">
                <a:solidFill>
                  <a:schemeClr val="bg1"/>
                </a:solidFill>
                <a:latin typeface="Calibri" panose="020F0502020204030204" pitchFamily="34" charset="0"/>
              </a:rPr>
              <a:t> at two deep water berths</a:t>
            </a:r>
            <a:endParaRPr lang="en-US" sz="1600" dirty="0">
              <a:solidFill>
                <a:schemeClr val="bg1"/>
              </a:solidFill>
              <a:latin typeface="Calibri" panose="020F0502020204030204" pitchFamily="34" charset="0"/>
            </a:endParaRPr>
          </a:p>
        </p:txBody>
      </p:sp>
      <p:sp>
        <p:nvSpPr>
          <p:cNvPr id="3" name="Picture Placeholder 2"/>
          <p:cNvSpPr>
            <a:spLocks noGrp="1"/>
          </p:cNvSpPr>
          <p:nvPr>
            <p:ph type="pic" sz="quarter" idx="10"/>
          </p:nvPr>
        </p:nvSpPr>
        <p:spPr>
          <a:xfrm>
            <a:off x="4800601" y="1133475"/>
            <a:ext cx="3962400" cy="4684713"/>
          </a:xfrm>
          <a:prstGeom prst="rect">
            <a:avLst/>
          </a:prstGeom>
        </p:spPr>
        <p:txBody>
          <a:bodyPr/>
          <a:lstStyle/>
          <a:p>
            <a:r>
              <a:rPr lang="en-US" smtClean="0"/>
              <a:t>Click icon to add picture</a:t>
            </a:r>
            <a:endParaRPr lang="en-US" dirty="0"/>
          </a:p>
        </p:txBody>
      </p:sp>
      <p:sp>
        <p:nvSpPr>
          <p:cNvPr id="10" name="Rectangle 9"/>
          <p:cNvSpPr/>
          <p:nvPr userDrawn="1"/>
        </p:nvSpPr>
        <p:spPr>
          <a:xfrm>
            <a:off x="5448300" y="228600"/>
            <a:ext cx="33147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200" b="1" dirty="0" smtClean="0">
                <a:solidFill>
                  <a:schemeClr val="tx1"/>
                </a:solidFill>
              </a:rPr>
              <a:t>Sherwin Alumina</a:t>
            </a:r>
            <a:endParaRPr lang="en-US" sz="3200" b="1" dirty="0">
              <a:solidFill>
                <a:schemeClr val="tx1"/>
              </a:solidFill>
            </a:endParaRPr>
          </a:p>
        </p:txBody>
      </p:sp>
      <p:sp>
        <p:nvSpPr>
          <p:cNvPr id="14" name="Rectangle 13"/>
          <p:cNvSpPr/>
          <p:nvPr userDrawn="1"/>
        </p:nvSpPr>
        <p:spPr>
          <a:xfrm>
            <a:off x="5448300" y="609600"/>
            <a:ext cx="3352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0" dirty="0" smtClean="0">
                <a:solidFill>
                  <a:schemeClr val="tx1"/>
                </a:solidFill>
              </a:rPr>
              <a:t>Gregory, Texas</a:t>
            </a:r>
            <a:endParaRPr lang="en-US" sz="2000" b="0" dirty="0">
              <a:solidFill>
                <a:schemeClr val="tx1"/>
              </a:solidFill>
            </a:endParaRPr>
          </a:p>
        </p:txBody>
      </p:sp>
      <p:sp>
        <p:nvSpPr>
          <p:cNvPr id="8" name="Text Placeholder 2"/>
          <p:cNvSpPr>
            <a:spLocks noGrp="1"/>
          </p:cNvSpPr>
          <p:nvPr>
            <p:ph type="body" sz="quarter" idx="11" hasCustomPrompt="1"/>
          </p:nvPr>
        </p:nvSpPr>
        <p:spPr>
          <a:xfrm>
            <a:off x="381000" y="762000"/>
            <a:ext cx="4191000" cy="3505200"/>
          </a:xfrm>
          <a:prstGeom prst="rect">
            <a:avLst/>
          </a:prstGeom>
          <a:ln>
            <a:solidFill>
              <a:schemeClr val="accent5"/>
            </a:solidFill>
          </a:ln>
        </p:spPr>
        <p:txBody>
          <a:bodyPr/>
          <a:lstStyle>
            <a:lvl1pPr>
              <a:defRPr sz="2000"/>
            </a:lvl1pPr>
          </a:lstStyle>
          <a:p>
            <a:pPr lvl="0"/>
            <a:r>
              <a:rPr lang="en-US" dirty="0" smtClean="0"/>
              <a:t>Text</a:t>
            </a:r>
            <a:endParaRPr lang="en-US" dirty="0"/>
          </a:p>
        </p:txBody>
      </p:sp>
    </p:spTree>
    <p:extLst>
      <p:ext uri="{BB962C8B-B14F-4D97-AF65-F5344CB8AC3E}">
        <p14:creationId xmlns:p14="http://schemas.microsoft.com/office/powerpoint/2010/main" val="1205087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pos="30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lationships 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Picture Placeholder 2"/>
          <p:cNvSpPr>
            <a:spLocks noGrp="1"/>
          </p:cNvSpPr>
          <p:nvPr>
            <p:ph type="pic" sz="quarter" idx="10" hasCustomPrompt="1"/>
          </p:nvPr>
        </p:nvSpPr>
        <p:spPr>
          <a:xfrm>
            <a:off x="7449787" y="2590800"/>
            <a:ext cx="1237013" cy="1154545"/>
          </a:xfrm>
          <a:prstGeom prst="rect">
            <a:avLst/>
          </a:prstGeom>
        </p:spPr>
        <p:txBody>
          <a:bodyPr/>
          <a:lstStyle>
            <a:lvl1pPr>
              <a:defRPr sz="1400"/>
            </a:lvl1pPr>
          </a:lstStyle>
          <a:p>
            <a:r>
              <a:rPr lang="en-US" dirty="0" smtClean="0"/>
              <a:t>ICON</a:t>
            </a:r>
            <a:endParaRPr lang="en-US" dirty="0"/>
          </a:p>
        </p:txBody>
      </p:sp>
      <p:sp>
        <p:nvSpPr>
          <p:cNvPr id="9" name="Picture Placeholder 2"/>
          <p:cNvSpPr>
            <a:spLocks noGrp="1"/>
          </p:cNvSpPr>
          <p:nvPr>
            <p:ph type="pic" sz="quarter" idx="11" hasCustomPrompt="1"/>
          </p:nvPr>
        </p:nvSpPr>
        <p:spPr>
          <a:xfrm>
            <a:off x="6096000" y="2590800"/>
            <a:ext cx="1237013" cy="1154545"/>
          </a:xfrm>
          <a:prstGeom prst="rect">
            <a:avLst/>
          </a:prstGeom>
        </p:spPr>
        <p:txBody>
          <a:bodyPr/>
          <a:lstStyle>
            <a:lvl1pPr>
              <a:defRPr sz="1400"/>
            </a:lvl1pPr>
          </a:lstStyle>
          <a:p>
            <a:r>
              <a:rPr lang="en-US" dirty="0" smtClean="0"/>
              <a:t>ICON</a:t>
            </a:r>
            <a:endParaRPr lang="en-US" dirty="0"/>
          </a:p>
        </p:txBody>
      </p:sp>
      <p:sp>
        <p:nvSpPr>
          <p:cNvPr id="10" name="Picture Placeholder 2"/>
          <p:cNvSpPr>
            <a:spLocks noGrp="1"/>
          </p:cNvSpPr>
          <p:nvPr>
            <p:ph type="pic" sz="quarter" idx="12" hasCustomPrompt="1"/>
          </p:nvPr>
        </p:nvSpPr>
        <p:spPr>
          <a:xfrm>
            <a:off x="4724400" y="2590800"/>
            <a:ext cx="1237013" cy="1154545"/>
          </a:xfrm>
          <a:prstGeom prst="rect">
            <a:avLst/>
          </a:prstGeom>
        </p:spPr>
        <p:txBody>
          <a:bodyPr/>
          <a:lstStyle>
            <a:lvl1pPr>
              <a:defRPr sz="1400"/>
            </a:lvl1pPr>
          </a:lstStyle>
          <a:p>
            <a:r>
              <a:rPr lang="en-US" dirty="0" smtClean="0"/>
              <a:t>ICON</a:t>
            </a:r>
            <a:endParaRPr lang="en-US" dirty="0"/>
          </a:p>
        </p:txBody>
      </p:sp>
      <p:sp>
        <p:nvSpPr>
          <p:cNvPr id="11" name="Picture Placeholder 2"/>
          <p:cNvSpPr>
            <a:spLocks noGrp="1"/>
          </p:cNvSpPr>
          <p:nvPr>
            <p:ph type="pic" sz="quarter" idx="13" hasCustomPrompt="1"/>
          </p:nvPr>
        </p:nvSpPr>
        <p:spPr>
          <a:xfrm>
            <a:off x="7449787" y="3886200"/>
            <a:ext cx="1237013" cy="1154545"/>
          </a:xfrm>
          <a:prstGeom prst="rect">
            <a:avLst/>
          </a:prstGeom>
        </p:spPr>
        <p:txBody>
          <a:bodyPr/>
          <a:lstStyle>
            <a:lvl1pPr>
              <a:defRPr sz="1400"/>
            </a:lvl1pPr>
          </a:lstStyle>
          <a:p>
            <a:r>
              <a:rPr lang="en-US" dirty="0" smtClean="0"/>
              <a:t>ICON</a:t>
            </a:r>
            <a:endParaRPr lang="en-US" dirty="0"/>
          </a:p>
        </p:txBody>
      </p:sp>
      <p:sp>
        <p:nvSpPr>
          <p:cNvPr id="12" name="Picture Placeholder 2"/>
          <p:cNvSpPr>
            <a:spLocks noGrp="1"/>
          </p:cNvSpPr>
          <p:nvPr>
            <p:ph type="pic" sz="quarter" idx="14" hasCustomPrompt="1"/>
          </p:nvPr>
        </p:nvSpPr>
        <p:spPr>
          <a:xfrm>
            <a:off x="6096000" y="3886200"/>
            <a:ext cx="1237013" cy="1154545"/>
          </a:xfrm>
          <a:prstGeom prst="rect">
            <a:avLst/>
          </a:prstGeom>
        </p:spPr>
        <p:txBody>
          <a:bodyPr/>
          <a:lstStyle>
            <a:lvl1pPr>
              <a:defRPr sz="1400"/>
            </a:lvl1pPr>
          </a:lstStyle>
          <a:p>
            <a:r>
              <a:rPr lang="en-US" dirty="0" smtClean="0"/>
              <a:t>ICON</a:t>
            </a:r>
            <a:endParaRPr lang="en-US" dirty="0"/>
          </a:p>
        </p:txBody>
      </p:sp>
      <p:sp>
        <p:nvSpPr>
          <p:cNvPr id="13" name="Picture Placeholder 2"/>
          <p:cNvSpPr>
            <a:spLocks noGrp="1"/>
          </p:cNvSpPr>
          <p:nvPr>
            <p:ph type="pic" sz="quarter" idx="15" hasCustomPrompt="1"/>
          </p:nvPr>
        </p:nvSpPr>
        <p:spPr>
          <a:xfrm>
            <a:off x="4724400" y="3886200"/>
            <a:ext cx="1237013" cy="1154545"/>
          </a:xfrm>
          <a:prstGeom prst="rect">
            <a:avLst/>
          </a:prstGeom>
        </p:spPr>
        <p:txBody>
          <a:bodyPr/>
          <a:lstStyle>
            <a:lvl1pPr>
              <a:defRPr sz="1400"/>
            </a:lvl1pPr>
          </a:lstStyle>
          <a:p>
            <a:r>
              <a:rPr lang="en-US" dirty="0" smtClean="0"/>
              <a:t>ICON</a:t>
            </a:r>
            <a:endParaRPr lang="en-US" dirty="0"/>
          </a:p>
        </p:txBody>
      </p:sp>
      <p:sp>
        <p:nvSpPr>
          <p:cNvPr id="17" name="Picture Placeholder 2"/>
          <p:cNvSpPr>
            <a:spLocks noGrp="1"/>
          </p:cNvSpPr>
          <p:nvPr>
            <p:ph type="pic" sz="quarter" idx="19" hasCustomPrompt="1"/>
          </p:nvPr>
        </p:nvSpPr>
        <p:spPr>
          <a:xfrm>
            <a:off x="4724400" y="1306945"/>
            <a:ext cx="1237013" cy="1154545"/>
          </a:xfrm>
          <a:prstGeom prst="rect">
            <a:avLst/>
          </a:prstGeom>
        </p:spPr>
        <p:txBody>
          <a:bodyPr/>
          <a:lstStyle>
            <a:lvl1pPr>
              <a:defRPr sz="1400"/>
            </a:lvl1pPr>
          </a:lstStyle>
          <a:p>
            <a:r>
              <a:rPr lang="en-US" dirty="0" smtClean="0"/>
              <a:t>ICON</a:t>
            </a:r>
            <a:endParaRPr lang="en-US" dirty="0"/>
          </a:p>
        </p:txBody>
      </p:sp>
      <p:sp>
        <p:nvSpPr>
          <p:cNvPr id="18" name="Picture Placeholder 2"/>
          <p:cNvSpPr>
            <a:spLocks noGrp="1"/>
          </p:cNvSpPr>
          <p:nvPr>
            <p:ph type="pic" sz="quarter" idx="20" hasCustomPrompt="1"/>
          </p:nvPr>
        </p:nvSpPr>
        <p:spPr>
          <a:xfrm>
            <a:off x="6096000" y="1295400"/>
            <a:ext cx="1237013" cy="1154545"/>
          </a:xfrm>
          <a:prstGeom prst="rect">
            <a:avLst/>
          </a:prstGeom>
        </p:spPr>
        <p:txBody>
          <a:bodyPr/>
          <a:lstStyle>
            <a:lvl1pPr>
              <a:defRPr sz="1400"/>
            </a:lvl1pPr>
          </a:lstStyle>
          <a:p>
            <a:r>
              <a:rPr lang="en-US" dirty="0" smtClean="0"/>
              <a:t>ICON</a:t>
            </a:r>
            <a:endParaRPr lang="en-US" dirty="0"/>
          </a:p>
        </p:txBody>
      </p:sp>
      <p:sp>
        <p:nvSpPr>
          <p:cNvPr id="19" name="Picture Placeholder 2"/>
          <p:cNvSpPr>
            <a:spLocks noGrp="1"/>
          </p:cNvSpPr>
          <p:nvPr>
            <p:ph type="pic" sz="quarter" idx="21" hasCustomPrompt="1"/>
          </p:nvPr>
        </p:nvSpPr>
        <p:spPr>
          <a:xfrm>
            <a:off x="7449787" y="1306945"/>
            <a:ext cx="1237013" cy="1154545"/>
          </a:xfrm>
          <a:prstGeom prst="rect">
            <a:avLst/>
          </a:prstGeom>
        </p:spPr>
        <p:txBody>
          <a:bodyPr/>
          <a:lstStyle>
            <a:lvl1pPr>
              <a:defRPr sz="1400"/>
            </a:lvl1pPr>
          </a:lstStyle>
          <a:p>
            <a:r>
              <a:rPr lang="en-US" dirty="0" smtClean="0"/>
              <a:t>ICON</a:t>
            </a:r>
            <a:endParaRPr lang="en-US" dirty="0"/>
          </a:p>
        </p:txBody>
      </p:sp>
      <p:sp>
        <p:nvSpPr>
          <p:cNvPr id="16" name="Rectangle 15"/>
          <p:cNvSpPr/>
          <p:nvPr userDrawn="1"/>
        </p:nvSpPr>
        <p:spPr>
          <a:xfrm>
            <a:off x="457200" y="1905000"/>
            <a:ext cx="4053840" cy="3619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0" dirty="0" smtClean="0">
                <a:solidFill>
                  <a:schemeClr val="tx1"/>
                </a:solidFill>
              </a:rPr>
              <a:t>We’ve built a network of lasting relationships on the waterfront. We put these relationships and industry leadership to work for our clients every day in each of </a:t>
            </a:r>
          </a:p>
          <a:p>
            <a:pPr algn="l"/>
            <a:r>
              <a:rPr lang="en-US" sz="2400" b="0" dirty="0" smtClean="0">
                <a:solidFill>
                  <a:schemeClr val="tx1"/>
                </a:solidFill>
              </a:rPr>
              <a:t>our offices.</a:t>
            </a:r>
          </a:p>
        </p:txBody>
      </p:sp>
      <p:sp>
        <p:nvSpPr>
          <p:cNvPr id="15" name="Rectangle 14"/>
          <p:cNvSpPr/>
          <p:nvPr userDrawn="1"/>
        </p:nvSpPr>
        <p:spPr>
          <a:xfrm>
            <a:off x="411480" y="609600"/>
            <a:ext cx="409956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b="1" dirty="0" smtClean="0">
                <a:solidFill>
                  <a:schemeClr val="tx1"/>
                </a:solidFill>
              </a:rPr>
              <a:t>Our Relationships Work for You</a:t>
            </a:r>
            <a:endParaRPr lang="en-US" sz="4000" b="1" dirty="0">
              <a:solidFill>
                <a:schemeClr val="tx1"/>
              </a:solidFill>
            </a:endParaRPr>
          </a:p>
        </p:txBody>
      </p:sp>
    </p:spTree>
    <p:extLst>
      <p:ext uri="{BB962C8B-B14F-4D97-AF65-F5344CB8AC3E}">
        <p14:creationId xmlns:p14="http://schemas.microsoft.com/office/powerpoint/2010/main" val="1557009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33655222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lationships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Picture Placeholder 2"/>
          <p:cNvSpPr>
            <a:spLocks noGrp="1"/>
          </p:cNvSpPr>
          <p:nvPr>
            <p:ph type="pic" sz="quarter" idx="12" hasCustomPrompt="1"/>
          </p:nvPr>
        </p:nvSpPr>
        <p:spPr>
          <a:xfrm>
            <a:off x="4724400" y="1257301"/>
            <a:ext cx="1828800" cy="1828800"/>
          </a:xfrm>
          <a:prstGeom prst="rect">
            <a:avLst/>
          </a:prstGeom>
        </p:spPr>
        <p:txBody>
          <a:bodyPr/>
          <a:lstStyle>
            <a:lvl1pPr>
              <a:defRPr sz="1400"/>
            </a:lvl1pPr>
          </a:lstStyle>
          <a:p>
            <a:r>
              <a:rPr lang="en-US" dirty="0" smtClean="0"/>
              <a:t>ICON</a:t>
            </a:r>
            <a:endParaRPr lang="en-US" dirty="0"/>
          </a:p>
        </p:txBody>
      </p:sp>
      <p:pic>
        <p:nvPicPr>
          <p:cNvPr id="20"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381000" y="2189529"/>
            <a:ext cx="4267200" cy="47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411480" y="609600"/>
            <a:ext cx="409956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b="1" dirty="0" smtClean="0">
                <a:solidFill>
                  <a:schemeClr val="tx1"/>
                </a:solidFill>
              </a:rPr>
              <a:t>Our Relationships Work for You:</a:t>
            </a:r>
            <a:endParaRPr lang="en-US" sz="4000" b="1" dirty="0">
              <a:solidFill>
                <a:schemeClr val="tx1"/>
              </a:solidFill>
            </a:endParaRPr>
          </a:p>
        </p:txBody>
      </p:sp>
      <p:sp>
        <p:nvSpPr>
          <p:cNvPr id="16" name="Rectangle 15"/>
          <p:cNvSpPr/>
          <p:nvPr userDrawn="1"/>
        </p:nvSpPr>
        <p:spPr>
          <a:xfrm>
            <a:off x="457200" y="2895600"/>
            <a:ext cx="4053840" cy="262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0" dirty="0" smtClean="0">
                <a:solidFill>
                  <a:schemeClr val="tx1"/>
                </a:solidFill>
              </a:rPr>
              <a:t>We’ve built a network of lasting relationships on the waterfront. We put these relationships and industry leadership to work for our clients every day in each of </a:t>
            </a:r>
          </a:p>
          <a:p>
            <a:pPr algn="l"/>
            <a:r>
              <a:rPr lang="en-US" sz="2400" b="0" dirty="0" smtClean="0">
                <a:solidFill>
                  <a:schemeClr val="tx1"/>
                </a:solidFill>
              </a:rPr>
              <a:t>our offices </a:t>
            </a:r>
          </a:p>
        </p:txBody>
      </p:sp>
      <p:sp>
        <p:nvSpPr>
          <p:cNvPr id="21" name="Picture Placeholder 2"/>
          <p:cNvSpPr>
            <a:spLocks noGrp="1"/>
          </p:cNvSpPr>
          <p:nvPr>
            <p:ph type="pic" sz="quarter" idx="13" hasCustomPrompt="1"/>
          </p:nvPr>
        </p:nvSpPr>
        <p:spPr>
          <a:xfrm>
            <a:off x="4724400" y="3200400"/>
            <a:ext cx="1828800" cy="1828800"/>
          </a:xfrm>
          <a:prstGeom prst="rect">
            <a:avLst/>
          </a:prstGeom>
        </p:spPr>
        <p:txBody>
          <a:bodyPr/>
          <a:lstStyle>
            <a:lvl1pPr>
              <a:defRPr sz="1400"/>
            </a:lvl1pPr>
          </a:lstStyle>
          <a:p>
            <a:r>
              <a:rPr lang="en-US" dirty="0" smtClean="0"/>
              <a:t>ICON</a:t>
            </a:r>
            <a:endParaRPr lang="en-US" dirty="0"/>
          </a:p>
        </p:txBody>
      </p:sp>
      <p:sp>
        <p:nvSpPr>
          <p:cNvPr id="22" name="Picture Placeholder 2"/>
          <p:cNvSpPr>
            <a:spLocks noGrp="1"/>
          </p:cNvSpPr>
          <p:nvPr>
            <p:ph type="pic" sz="quarter" idx="14" hasCustomPrompt="1"/>
          </p:nvPr>
        </p:nvSpPr>
        <p:spPr>
          <a:xfrm>
            <a:off x="6705600" y="1257300"/>
            <a:ext cx="1828800" cy="1828800"/>
          </a:xfrm>
          <a:prstGeom prst="rect">
            <a:avLst/>
          </a:prstGeom>
        </p:spPr>
        <p:txBody>
          <a:bodyPr/>
          <a:lstStyle>
            <a:lvl1pPr>
              <a:defRPr sz="1400"/>
            </a:lvl1pPr>
          </a:lstStyle>
          <a:p>
            <a:r>
              <a:rPr lang="en-US" dirty="0" smtClean="0"/>
              <a:t>ICON</a:t>
            </a:r>
            <a:endParaRPr lang="en-US" dirty="0"/>
          </a:p>
        </p:txBody>
      </p:sp>
      <p:sp>
        <p:nvSpPr>
          <p:cNvPr id="23" name="Picture Placeholder 2"/>
          <p:cNvSpPr>
            <a:spLocks noGrp="1"/>
          </p:cNvSpPr>
          <p:nvPr>
            <p:ph type="pic" sz="quarter" idx="15" hasCustomPrompt="1"/>
          </p:nvPr>
        </p:nvSpPr>
        <p:spPr>
          <a:xfrm>
            <a:off x="6705600" y="3200400"/>
            <a:ext cx="1828800" cy="1828800"/>
          </a:xfrm>
          <a:prstGeom prst="rect">
            <a:avLst/>
          </a:prstGeom>
        </p:spPr>
        <p:txBody>
          <a:bodyPr/>
          <a:lstStyle>
            <a:lvl1pPr>
              <a:defRPr sz="1400"/>
            </a:lvl1pPr>
          </a:lstStyle>
          <a:p>
            <a:r>
              <a:rPr lang="en-US" dirty="0" smtClean="0"/>
              <a:t>ICON</a:t>
            </a:r>
            <a:endParaRPr lang="en-US" dirty="0"/>
          </a:p>
        </p:txBody>
      </p:sp>
    </p:spTree>
    <p:extLst>
      <p:ext uri="{BB962C8B-B14F-4D97-AF65-F5344CB8AC3E}">
        <p14:creationId xmlns:p14="http://schemas.microsoft.com/office/powerpoint/2010/main" val="38181965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re Principle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7343" y="1028701"/>
            <a:ext cx="4489313" cy="4457699"/>
          </a:xfrm>
          <a:prstGeom prst="rect">
            <a:avLst/>
          </a:prstGeom>
        </p:spPr>
      </p:pic>
      <p:sp>
        <p:nvSpPr>
          <p:cNvPr id="3" name="Rectangle 2"/>
          <p:cNvSpPr/>
          <p:nvPr userDrawn="1"/>
        </p:nvSpPr>
        <p:spPr>
          <a:xfrm>
            <a:off x="533400" y="6096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solidFill>
                  <a:schemeClr val="tx2"/>
                </a:solidFill>
              </a:rPr>
              <a:t>People</a:t>
            </a:r>
            <a:endParaRPr lang="en-US" sz="2000" b="1" dirty="0">
              <a:solidFill>
                <a:schemeClr val="tx2"/>
              </a:solidFill>
            </a:endParaRPr>
          </a:p>
        </p:txBody>
      </p:sp>
      <p:sp>
        <p:nvSpPr>
          <p:cNvPr id="23" name="Rectangle 22"/>
          <p:cNvSpPr/>
          <p:nvPr userDrawn="1"/>
        </p:nvSpPr>
        <p:spPr>
          <a:xfrm>
            <a:off x="533400" y="18288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solidFill>
                  <a:schemeClr val="tx2"/>
                </a:solidFill>
              </a:rPr>
              <a:t>Safety</a:t>
            </a:r>
            <a:endParaRPr lang="en-US" sz="2000" b="1" dirty="0">
              <a:solidFill>
                <a:schemeClr val="tx2"/>
              </a:solidFill>
            </a:endParaRPr>
          </a:p>
        </p:txBody>
      </p:sp>
      <p:sp>
        <p:nvSpPr>
          <p:cNvPr id="26" name="Rectangle 25"/>
          <p:cNvSpPr/>
          <p:nvPr userDrawn="1"/>
        </p:nvSpPr>
        <p:spPr>
          <a:xfrm>
            <a:off x="533400" y="30480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solidFill>
                  <a:schemeClr val="tx2"/>
                </a:solidFill>
              </a:rPr>
              <a:t>Service</a:t>
            </a:r>
            <a:endParaRPr lang="en-US" sz="2000" b="1" dirty="0">
              <a:solidFill>
                <a:schemeClr val="tx2"/>
              </a:solidFill>
            </a:endParaRPr>
          </a:p>
        </p:txBody>
      </p:sp>
      <p:sp>
        <p:nvSpPr>
          <p:cNvPr id="27" name="Rectangle 26"/>
          <p:cNvSpPr/>
          <p:nvPr userDrawn="1"/>
        </p:nvSpPr>
        <p:spPr>
          <a:xfrm>
            <a:off x="380999" y="4267200"/>
            <a:ext cx="209874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smtClean="0">
                <a:solidFill>
                  <a:schemeClr val="tx2"/>
                </a:solidFill>
              </a:rPr>
              <a:t>Relationships</a:t>
            </a:r>
            <a:endParaRPr lang="en-US" sz="2000" b="1" dirty="0">
              <a:solidFill>
                <a:schemeClr val="tx2"/>
              </a:solidFill>
            </a:endParaRPr>
          </a:p>
        </p:txBody>
      </p:sp>
      <p:sp>
        <p:nvSpPr>
          <p:cNvPr id="29" name="Rectangle 28"/>
          <p:cNvSpPr/>
          <p:nvPr userDrawn="1"/>
        </p:nvSpPr>
        <p:spPr>
          <a:xfrm>
            <a:off x="6705600" y="6096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smtClean="0">
                <a:solidFill>
                  <a:schemeClr val="tx2"/>
                </a:solidFill>
              </a:rPr>
              <a:t>Legacy</a:t>
            </a:r>
            <a:endParaRPr lang="en-US" sz="2000" b="1" dirty="0">
              <a:solidFill>
                <a:schemeClr val="tx2"/>
              </a:solidFill>
            </a:endParaRPr>
          </a:p>
        </p:txBody>
      </p:sp>
      <p:sp>
        <p:nvSpPr>
          <p:cNvPr id="31" name="Rectangle 30"/>
          <p:cNvSpPr/>
          <p:nvPr userDrawn="1"/>
        </p:nvSpPr>
        <p:spPr>
          <a:xfrm>
            <a:off x="6705600" y="18288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smtClean="0">
                <a:solidFill>
                  <a:schemeClr val="tx2"/>
                </a:solidFill>
              </a:rPr>
              <a:t>Integrity</a:t>
            </a:r>
            <a:endParaRPr lang="en-US" sz="2000" b="1" dirty="0">
              <a:solidFill>
                <a:schemeClr val="tx2"/>
              </a:solidFill>
            </a:endParaRPr>
          </a:p>
        </p:txBody>
      </p:sp>
      <p:sp>
        <p:nvSpPr>
          <p:cNvPr id="33" name="Rectangle 32"/>
          <p:cNvSpPr/>
          <p:nvPr userDrawn="1"/>
        </p:nvSpPr>
        <p:spPr>
          <a:xfrm>
            <a:off x="6705600" y="30480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smtClean="0">
                <a:solidFill>
                  <a:schemeClr val="tx2"/>
                </a:solidFill>
              </a:rPr>
              <a:t>Opportunity</a:t>
            </a:r>
            <a:endParaRPr lang="en-US" sz="2000" b="1" dirty="0">
              <a:solidFill>
                <a:schemeClr val="tx2"/>
              </a:solidFill>
            </a:endParaRPr>
          </a:p>
        </p:txBody>
      </p:sp>
      <p:sp>
        <p:nvSpPr>
          <p:cNvPr id="34" name="Rectangle 33"/>
          <p:cNvSpPr/>
          <p:nvPr userDrawn="1"/>
        </p:nvSpPr>
        <p:spPr>
          <a:xfrm>
            <a:off x="6705600" y="42672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smtClean="0">
                <a:solidFill>
                  <a:schemeClr val="tx2"/>
                </a:solidFill>
              </a:rPr>
              <a:t>Detectives</a:t>
            </a:r>
            <a:endParaRPr lang="en-US" sz="2000" b="1" dirty="0">
              <a:solidFill>
                <a:schemeClr val="tx2"/>
              </a:solidFill>
            </a:endParaRPr>
          </a:p>
        </p:txBody>
      </p:sp>
      <p:sp>
        <p:nvSpPr>
          <p:cNvPr id="25" name="Rectangle 24"/>
          <p:cNvSpPr/>
          <p:nvPr userDrawn="1"/>
        </p:nvSpPr>
        <p:spPr>
          <a:xfrm>
            <a:off x="228600" y="838200"/>
            <a:ext cx="2286000" cy="601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b="0" dirty="0" smtClean="0">
                <a:solidFill>
                  <a:schemeClr val="tx1">
                    <a:lumMod val="50000"/>
                    <a:lumOff val="50000"/>
                  </a:schemeClr>
                </a:solidFill>
              </a:rPr>
              <a:t>Our people are our greatest assets</a:t>
            </a:r>
            <a:endParaRPr lang="en-US" b="0" dirty="0">
              <a:solidFill>
                <a:schemeClr val="tx1">
                  <a:lumMod val="50000"/>
                  <a:lumOff val="50000"/>
                </a:schemeClr>
              </a:solidFill>
            </a:endParaRPr>
          </a:p>
        </p:txBody>
      </p:sp>
      <p:sp>
        <p:nvSpPr>
          <p:cNvPr id="35" name="Rectangle 34"/>
          <p:cNvSpPr/>
          <p:nvPr userDrawn="1"/>
        </p:nvSpPr>
        <p:spPr>
          <a:xfrm>
            <a:off x="228600" y="2057400"/>
            <a:ext cx="2286000" cy="599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b="0" dirty="0" smtClean="0">
                <a:solidFill>
                  <a:schemeClr val="tx1">
                    <a:lumMod val="50000"/>
                    <a:lumOff val="50000"/>
                  </a:schemeClr>
                </a:solidFill>
              </a:rPr>
              <a:t>Their safety</a:t>
            </a:r>
            <a:r>
              <a:rPr lang="en-US" b="0" baseline="0" dirty="0" smtClean="0">
                <a:solidFill>
                  <a:schemeClr val="tx1">
                    <a:lumMod val="50000"/>
                    <a:lumOff val="50000"/>
                  </a:schemeClr>
                </a:solidFill>
              </a:rPr>
              <a:t> is our top priority</a:t>
            </a:r>
            <a:endParaRPr lang="en-US" b="0" dirty="0">
              <a:solidFill>
                <a:schemeClr val="tx1">
                  <a:lumMod val="50000"/>
                  <a:lumOff val="50000"/>
                </a:schemeClr>
              </a:solidFill>
            </a:endParaRPr>
          </a:p>
        </p:txBody>
      </p:sp>
      <p:sp>
        <p:nvSpPr>
          <p:cNvPr id="36" name="Rectangle 35"/>
          <p:cNvSpPr/>
          <p:nvPr userDrawn="1"/>
        </p:nvSpPr>
        <p:spPr>
          <a:xfrm>
            <a:off x="228600" y="3276600"/>
            <a:ext cx="2286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b="0" dirty="0" smtClean="0">
                <a:solidFill>
                  <a:schemeClr val="tx1">
                    <a:lumMod val="50000"/>
                    <a:lumOff val="50000"/>
                  </a:schemeClr>
                </a:solidFill>
              </a:rPr>
              <a:t>We provide exceptional service</a:t>
            </a:r>
            <a:endParaRPr lang="en-US" b="0" dirty="0">
              <a:solidFill>
                <a:schemeClr val="tx1">
                  <a:lumMod val="50000"/>
                  <a:lumOff val="50000"/>
                </a:schemeClr>
              </a:solidFill>
            </a:endParaRPr>
          </a:p>
        </p:txBody>
      </p:sp>
      <p:sp>
        <p:nvSpPr>
          <p:cNvPr id="37" name="Rectangle 36"/>
          <p:cNvSpPr/>
          <p:nvPr userDrawn="1"/>
        </p:nvSpPr>
        <p:spPr>
          <a:xfrm>
            <a:off x="228600" y="4495800"/>
            <a:ext cx="2286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b="0" dirty="0" smtClean="0">
                <a:solidFill>
                  <a:schemeClr val="tx1">
                    <a:lumMod val="50000"/>
                    <a:lumOff val="50000"/>
                  </a:schemeClr>
                </a:solidFill>
              </a:rPr>
              <a:t>We approach every relationship with a commercial mindset</a:t>
            </a:r>
            <a:endParaRPr lang="en-US" b="0" dirty="0">
              <a:solidFill>
                <a:schemeClr val="tx1">
                  <a:lumMod val="50000"/>
                  <a:lumOff val="50000"/>
                </a:schemeClr>
              </a:solidFill>
            </a:endParaRPr>
          </a:p>
        </p:txBody>
      </p:sp>
      <p:sp>
        <p:nvSpPr>
          <p:cNvPr id="38" name="Rectangle 37"/>
          <p:cNvSpPr/>
          <p:nvPr userDrawn="1"/>
        </p:nvSpPr>
        <p:spPr>
          <a:xfrm>
            <a:off x="6705600" y="838200"/>
            <a:ext cx="2209800" cy="601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b="0" dirty="0" smtClean="0">
                <a:solidFill>
                  <a:schemeClr val="tx1">
                    <a:lumMod val="50000"/>
                    <a:lumOff val="50000"/>
                  </a:schemeClr>
                </a:solidFill>
              </a:rPr>
              <a:t>We build off of our legacy</a:t>
            </a:r>
            <a:endParaRPr lang="en-US" b="0" dirty="0">
              <a:solidFill>
                <a:schemeClr val="tx1">
                  <a:lumMod val="50000"/>
                  <a:lumOff val="50000"/>
                </a:schemeClr>
              </a:solidFill>
            </a:endParaRPr>
          </a:p>
        </p:txBody>
      </p:sp>
      <p:sp>
        <p:nvSpPr>
          <p:cNvPr id="39" name="Rectangle 38"/>
          <p:cNvSpPr/>
          <p:nvPr userDrawn="1"/>
        </p:nvSpPr>
        <p:spPr>
          <a:xfrm>
            <a:off x="6705600" y="2067947"/>
            <a:ext cx="2286000" cy="903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b="0" dirty="0" smtClean="0">
                <a:solidFill>
                  <a:schemeClr val="tx1">
                    <a:lumMod val="50000"/>
                    <a:lumOff val="50000"/>
                  </a:schemeClr>
                </a:solidFill>
              </a:rPr>
              <a:t>We conduct all business with integrity</a:t>
            </a:r>
            <a:endParaRPr lang="en-US" b="0" dirty="0">
              <a:solidFill>
                <a:schemeClr val="tx1">
                  <a:lumMod val="50000"/>
                  <a:lumOff val="50000"/>
                </a:schemeClr>
              </a:solidFill>
            </a:endParaRPr>
          </a:p>
        </p:txBody>
      </p:sp>
      <p:sp>
        <p:nvSpPr>
          <p:cNvPr id="40" name="Rectangle 39"/>
          <p:cNvSpPr/>
          <p:nvPr userDrawn="1"/>
        </p:nvSpPr>
        <p:spPr>
          <a:xfrm>
            <a:off x="6705600" y="3284220"/>
            <a:ext cx="1981200" cy="601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b="0" dirty="0" smtClean="0">
                <a:solidFill>
                  <a:schemeClr val="tx1">
                    <a:lumMod val="50000"/>
                    <a:lumOff val="50000"/>
                  </a:schemeClr>
                </a:solidFill>
              </a:rPr>
              <a:t>We are opportunistic</a:t>
            </a:r>
            <a:endParaRPr lang="en-US" b="0" dirty="0">
              <a:solidFill>
                <a:schemeClr val="tx1">
                  <a:lumMod val="50000"/>
                  <a:lumOff val="50000"/>
                </a:schemeClr>
              </a:solidFill>
            </a:endParaRPr>
          </a:p>
        </p:txBody>
      </p:sp>
      <p:sp>
        <p:nvSpPr>
          <p:cNvPr id="41" name="Rectangle 40"/>
          <p:cNvSpPr/>
          <p:nvPr userDrawn="1"/>
        </p:nvSpPr>
        <p:spPr>
          <a:xfrm>
            <a:off x="6705600" y="4495800"/>
            <a:ext cx="2209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b="0" dirty="0" smtClean="0">
                <a:solidFill>
                  <a:schemeClr val="tx1">
                    <a:lumMod val="50000"/>
                    <a:lumOff val="50000"/>
                  </a:schemeClr>
                </a:solidFill>
              </a:rPr>
              <a:t>We are detectives, understanding all activities within our markets/workspace</a:t>
            </a:r>
            <a:endParaRPr lang="en-US" b="0" dirty="0">
              <a:solidFill>
                <a:schemeClr val="tx1">
                  <a:lumMod val="50000"/>
                  <a:lumOff val="50000"/>
                </a:schemeClr>
              </a:solidFill>
            </a:endParaRPr>
          </a:p>
        </p:txBody>
      </p:sp>
      <p:sp>
        <p:nvSpPr>
          <p:cNvPr id="42" name="Rectangle 41"/>
          <p:cNvSpPr/>
          <p:nvPr userDrawn="1"/>
        </p:nvSpPr>
        <p:spPr>
          <a:xfrm>
            <a:off x="228600" y="228600"/>
            <a:ext cx="8763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dirty="0" smtClean="0">
                <a:solidFill>
                  <a:schemeClr val="tx1"/>
                </a:solidFill>
              </a:rPr>
              <a:t>Core Principles</a:t>
            </a:r>
            <a:endParaRPr lang="en-US" sz="3600" b="0" dirty="0">
              <a:solidFill>
                <a:schemeClr val="tx1"/>
              </a:solidFill>
            </a:endParaRPr>
          </a:p>
        </p:txBody>
      </p:sp>
    </p:spTree>
    <p:extLst>
      <p:ext uri="{BB962C8B-B14F-4D97-AF65-F5344CB8AC3E}">
        <p14:creationId xmlns:p14="http://schemas.microsoft.com/office/powerpoint/2010/main" val="34501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6" grpId="0"/>
      <p:bldP spid="27" grpId="0"/>
      <p:bldP spid="29" grpId="0"/>
      <p:bldP spid="31" grpId="0"/>
      <p:bldP spid="33" grpId="0"/>
      <p:bldP spid="34" grpId="0"/>
      <p:bldP spid="25" grpId="0"/>
      <p:bldP spid="35" grpId="0"/>
      <p:bldP spid="36" grpId="0"/>
      <p:bldP spid="37" grpId="0"/>
      <p:bldP spid="38" grpId="0"/>
      <p:bldP spid="39" grpId="0"/>
      <p:bldP spid="40" grpId="0"/>
      <p:bldP spid="41"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rvice Circ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graphicFrame>
        <p:nvGraphicFramePr>
          <p:cNvPr id="3" name="Diagram 2"/>
          <p:cNvGraphicFramePr/>
          <p:nvPr userDrawn="1">
            <p:extLst>
              <p:ext uri="{D42A27DB-BD31-4B8C-83A1-F6EECF244321}">
                <p14:modId xmlns:p14="http://schemas.microsoft.com/office/powerpoint/2010/main" val="242284825"/>
              </p:ext>
            </p:extLst>
          </p:nvPr>
        </p:nvGraphicFramePr>
        <p:xfrm>
          <a:off x="228600" y="0"/>
          <a:ext cx="457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userDrawn="1"/>
        </p:nvSpPr>
        <p:spPr>
          <a:xfrm>
            <a:off x="4800600" y="1475125"/>
            <a:ext cx="4114800" cy="3170099"/>
          </a:xfrm>
          <a:prstGeom prst="rect">
            <a:avLst/>
          </a:prstGeom>
          <a:solidFill>
            <a:schemeClr val="bg1"/>
          </a:solidFill>
        </p:spPr>
        <p:txBody>
          <a:bodyPr wrap="square" rtlCol="0">
            <a:spAutoFit/>
          </a:bodyPr>
          <a:lstStyle/>
          <a:p>
            <a:pPr algn="l"/>
            <a:r>
              <a:rPr lang="en-US" sz="2000" dirty="0" smtClean="0">
                <a:solidFill>
                  <a:schemeClr val="accent1">
                    <a:lumMod val="75000"/>
                  </a:schemeClr>
                </a:solidFill>
              </a:rPr>
              <a:t>The success of T. Parker Host depends on every employee within the organization because ultimately it is our people who propel the legacy of exceptional service.</a:t>
            </a:r>
          </a:p>
          <a:p>
            <a:pPr algn="l"/>
            <a:endParaRPr lang="en-US" sz="2000" dirty="0">
              <a:solidFill>
                <a:schemeClr val="accent1">
                  <a:lumMod val="75000"/>
                </a:schemeClr>
              </a:solidFill>
            </a:endParaRPr>
          </a:p>
          <a:p>
            <a:pPr algn="l"/>
            <a:r>
              <a:rPr lang="en-US" sz="2000" dirty="0" smtClean="0">
                <a:solidFill>
                  <a:schemeClr val="accent1">
                    <a:lumMod val="75000"/>
                  </a:schemeClr>
                </a:solidFill>
              </a:rPr>
              <a:t>Motivated staff means</a:t>
            </a:r>
            <a:r>
              <a:rPr lang="en-US" sz="2000" baseline="0" dirty="0" smtClean="0">
                <a:solidFill>
                  <a:schemeClr val="accent1">
                    <a:lumMod val="75000"/>
                  </a:schemeClr>
                </a:solidFill>
              </a:rPr>
              <a:t> </a:t>
            </a:r>
            <a:r>
              <a:rPr lang="en-US" sz="2000" dirty="0" smtClean="0">
                <a:solidFill>
                  <a:schemeClr val="accent1">
                    <a:lumMod val="75000"/>
                  </a:schemeClr>
                </a:solidFill>
              </a:rPr>
              <a:t>satisfied customers which in turn drives success, loyalty, and profits for both stakeholders and employees.</a:t>
            </a:r>
            <a:endParaRPr lang="en-US" sz="2000" dirty="0">
              <a:solidFill>
                <a:schemeClr val="accent1">
                  <a:lumMod val="75000"/>
                </a:schemeClr>
              </a:solidFill>
            </a:endParaRPr>
          </a:p>
        </p:txBody>
      </p:sp>
      <p:sp>
        <p:nvSpPr>
          <p:cNvPr id="5" name="TextBox 4"/>
          <p:cNvSpPr txBox="1"/>
          <p:nvPr userDrawn="1"/>
        </p:nvSpPr>
        <p:spPr>
          <a:xfrm>
            <a:off x="4876800" y="914400"/>
            <a:ext cx="4038600" cy="646331"/>
          </a:xfrm>
          <a:prstGeom prst="rect">
            <a:avLst/>
          </a:prstGeom>
          <a:noFill/>
        </p:spPr>
        <p:txBody>
          <a:bodyPr wrap="square" rtlCol="0">
            <a:spAutoFit/>
          </a:bodyPr>
          <a:lstStyle/>
          <a:p>
            <a:pPr algn="r"/>
            <a:r>
              <a:rPr lang="en-US" sz="3600" b="0" dirty="0" smtClean="0">
                <a:solidFill>
                  <a:schemeClr val="accent3"/>
                </a:solidFill>
              </a:rPr>
              <a:t>Service Circle</a:t>
            </a:r>
            <a:endParaRPr lang="en-US" sz="3600" b="0" dirty="0">
              <a:solidFill>
                <a:schemeClr val="accent3"/>
              </a:solidFill>
            </a:endParaRPr>
          </a:p>
        </p:txBody>
      </p:sp>
    </p:spTree>
    <p:extLst>
      <p:ext uri="{BB962C8B-B14F-4D97-AF65-F5344CB8AC3E}">
        <p14:creationId xmlns:p14="http://schemas.microsoft.com/office/powerpoint/2010/main" val="345581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73DFC4A-792C-417E-9B9F-C03B2CFC5D98}"/>
                                            </p:graphicEl>
                                          </p:spTgt>
                                        </p:tgtEl>
                                        <p:attrNameLst>
                                          <p:attrName>style.visibility</p:attrName>
                                        </p:attrNameLst>
                                      </p:cBhvr>
                                      <p:to>
                                        <p:strVal val="visible"/>
                                      </p:to>
                                    </p:set>
                                    <p:animEffect transition="in" filter="fade">
                                      <p:cBhvr>
                                        <p:cTn id="7" dur="500"/>
                                        <p:tgtEl>
                                          <p:spTgt spid="3">
                                            <p:graphicEl>
                                              <a:dgm id="{673DFC4A-792C-417E-9B9F-C03B2CFC5D9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8972B34C-30E5-43DE-8D8B-788146D65FC3}"/>
                                            </p:graphicEl>
                                          </p:spTgt>
                                        </p:tgtEl>
                                        <p:attrNameLst>
                                          <p:attrName>style.visibility</p:attrName>
                                        </p:attrNameLst>
                                      </p:cBhvr>
                                      <p:to>
                                        <p:strVal val="visible"/>
                                      </p:to>
                                    </p:set>
                                    <p:animEffect transition="in" filter="fade">
                                      <p:cBhvr>
                                        <p:cTn id="10" dur="500"/>
                                        <p:tgtEl>
                                          <p:spTgt spid="3">
                                            <p:graphicEl>
                                              <a:dgm id="{8972B34C-30E5-43DE-8D8B-788146D65FC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A7EAED6E-3951-46A8-BFC0-6E601A6BD228}"/>
                                            </p:graphicEl>
                                          </p:spTgt>
                                        </p:tgtEl>
                                        <p:attrNameLst>
                                          <p:attrName>style.visibility</p:attrName>
                                        </p:attrNameLst>
                                      </p:cBhvr>
                                      <p:to>
                                        <p:strVal val="visible"/>
                                      </p:to>
                                    </p:set>
                                    <p:animEffect transition="in" filter="fade">
                                      <p:cBhvr>
                                        <p:cTn id="15" dur="500"/>
                                        <p:tgtEl>
                                          <p:spTgt spid="3">
                                            <p:graphicEl>
                                              <a:dgm id="{A7EAED6E-3951-46A8-BFC0-6E601A6BD22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9355BF85-941F-4CA7-AB46-879F10525172}"/>
                                            </p:graphicEl>
                                          </p:spTgt>
                                        </p:tgtEl>
                                        <p:attrNameLst>
                                          <p:attrName>style.visibility</p:attrName>
                                        </p:attrNameLst>
                                      </p:cBhvr>
                                      <p:to>
                                        <p:strVal val="visible"/>
                                      </p:to>
                                    </p:set>
                                    <p:animEffect transition="in" filter="fade">
                                      <p:cBhvr>
                                        <p:cTn id="18" dur="500"/>
                                        <p:tgtEl>
                                          <p:spTgt spid="3">
                                            <p:graphicEl>
                                              <a:dgm id="{9355BF85-941F-4CA7-AB46-879F1052517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34C1ED9E-7A3E-4192-8F93-D88C7264CDDB}"/>
                                            </p:graphicEl>
                                          </p:spTgt>
                                        </p:tgtEl>
                                        <p:attrNameLst>
                                          <p:attrName>style.visibility</p:attrName>
                                        </p:attrNameLst>
                                      </p:cBhvr>
                                      <p:to>
                                        <p:strVal val="visible"/>
                                      </p:to>
                                    </p:set>
                                    <p:animEffect transition="in" filter="fade">
                                      <p:cBhvr>
                                        <p:cTn id="23" dur="500"/>
                                        <p:tgtEl>
                                          <p:spTgt spid="3">
                                            <p:graphicEl>
                                              <a:dgm id="{34C1ED9E-7A3E-4192-8F93-D88C7264CDD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DC461E28-0F9B-464A-9D48-08A0DBE81D53}"/>
                                            </p:graphicEl>
                                          </p:spTgt>
                                        </p:tgtEl>
                                        <p:attrNameLst>
                                          <p:attrName>style.visibility</p:attrName>
                                        </p:attrNameLst>
                                      </p:cBhvr>
                                      <p:to>
                                        <p:strVal val="visible"/>
                                      </p:to>
                                    </p:set>
                                    <p:animEffect transition="in" filter="fade">
                                      <p:cBhvr>
                                        <p:cTn id="26" dur="500"/>
                                        <p:tgtEl>
                                          <p:spTgt spid="3">
                                            <p:graphicEl>
                                              <a:dgm id="{DC461E28-0F9B-464A-9D48-08A0DBE81D5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54D3A146-90E3-469C-8B7D-105D3C46DA8A}"/>
                                            </p:graphicEl>
                                          </p:spTgt>
                                        </p:tgtEl>
                                        <p:attrNameLst>
                                          <p:attrName>style.visibility</p:attrName>
                                        </p:attrNameLst>
                                      </p:cBhvr>
                                      <p:to>
                                        <p:strVal val="visible"/>
                                      </p:to>
                                    </p:set>
                                    <p:animEffect transition="in" filter="fade">
                                      <p:cBhvr>
                                        <p:cTn id="31" dur="500"/>
                                        <p:tgtEl>
                                          <p:spTgt spid="3">
                                            <p:graphicEl>
                                              <a:dgm id="{54D3A146-90E3-469C-8B7D-105D3C46DA8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2E8A6B1E-56CF-469E-8DE8-D18522DE43F6}"/>
                                            </p:graphicEl>
                                          </p:spTgt>
                                        </p:tgtEl>
                                        <p:attrNameLst>
                                          <p:attrName>style.visibility</p:attrName>
                                        </p:attrNameLst>
                                      </p:cBhvr>
                                      <p:to>
                                        <p:strVal val="visible"/>
                                      </p:to>
                                    </p:set>
                                    <p:animEffect transition="in" filter="fade">
                                      <p:cBhvr>
                                        <p:cTn id="34" dur="500"/>
                                        <p:tgtEl>
                                          <p:spTgt spid="3">
                                            <p:graphicEl>
                                              <a:dgm id="{2E8A6B1E-56CF-469E-8DE8-D18522DE43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2 Flowchart -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2209800" y="6096000"/>
            <a:ext cx="6400800" cy="304800"/>
          </a:xfrm>
          <a:prstGeom prst="rect">
            <a:avLst/>
          </a:prstGeom>
        </p:spPr>
        <p:txBody>
          <a:bodyPr/>
          <a:lstStyle>
            <a:lvl1pPr>
              <a:defRPr sz="2000" baseline="0"/>
            </a:lvl1pPr>
          </a:lstStyle>
          <a:p>
            <a:pPr lvl="0"/>
            <a:r>
              <a:rPr lang="en-US" sz="2000" dirty="0" smtClean="0"/>
              <a:t>Footnotes can go here</a:t>
            </a:r>
            <a:endParaRPr lang="en-US" dirty="0"/>
          </a:p>
        </p:txBody>
      </p:sp>
      <p:pic>
        <p:nvPicPr>
          <p:cNvPr id="2" name="Picture 1"/>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39030" y="0"/>
            <a:ext cx="8865939" cy="5897880"/>
          </a:xfrm>
          <a:prstGeom prst="rect">
            <a:avLst/>
          </a:prstGeom>
        </p:spPr>
      </p:pic>
      <p:sp>
        <p:nvSpPr>
          <p:cNvPr id="5" name="Text Placeholder 4"/>
          <p:cNvSpPr>
            <a:spLocks noGrp="1"/>
          </p:cNvSpPr>
          <p:nvPr>
            <p:ph type="body" sz="quarter" idx="11"/>
          </p:nvPr>
        </p:nvSpPr>
        <p:spPr>
          <a:xfrm>
            <a:off x="609600" y="685800"/>
            <a:ext cx="3733800" cy="4800600"/>
          </a:xfrm>
          <a:prstGeom prst="rect">
            <a:avLst/>
          </a:prstGeom>
          <a:solidFill>
            <a:srgbClr val="FFFFFF">
              <a:alpha val="69804"/>
            </a:srgbClr>
          </a:solidFill>
          <a:ln>
            <a:noFill/>
          </a:ln>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35529828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rgo Servic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5" name="Rectangle 4"/>
          <p:cNvSpPr/>
          <p:nvPr userDrawn="1"/>
        </p:nvSpPr>
        <p:spPr>
          <a:xfrm>
            <a:off x="152400" y="838200"/>
            <a:ext cx="8839200" cy="403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81000" y="152400"/>
            <a:ext cx="8382000" cy="60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tx1"/>
                </a:solidFill>
              </a:rPr>
              <a:t>Cargo Services &amp; Representation</a:t>
            </a:r>
            <a:endParaRPr lang="en-US" sz="3600" dirty="0" smtClean="0">
              <a:solidFill>
                <a:schemeClr val="accent3"/>
              </a:solidFill>
            </a:endParaRPr>
          </a:p>
        </p:txBody>
      </p:sp>
      <p:sp>
        <p:nvSpPr>
          <p:cNvPr id="9" name="Picture Placeholder 11"/>
          <p:cNvSpPr>
            <a:spLocks noGrp="1"/>
          </p:cNvSpPr>
          <p:nvPr>
            <p:ph type="pic" sz="quarter" idx="11"/>
          </p:nvPr>
        </p:nvSpPr>
        <p:spPr>
          <a:xfrm>
            <a:off x="228600" y="1036638"/>
            <a:ext cx="2743200" cy="3657600"/>
          </a:xfrm>
          <a:prstGeom prst="rect">
            <a:avLst/>
          </a:prstGeom>
        </p:spPr>
        <p:txBody>
          <a:bodyPr/>
          <a:lstStyle/>
          <a:p>
            <a:r>
              <a:rPr lang="en-US" smtClean="0"/>
              <a:t>Click icon to add picture</a:t>
            </a:r>
            <a:endParaRPr lang="en-US" dirty="0"/>
          </a:p>
        </p:txBody>
      </p:sp>
      <p:cxnSp>
        <p:nvCxnSpPr>
          <p:cNvPr id="11" name="Straight Connector 10"/>
          <p:cNvCxnSpPr/>
          <p:nvPr userDrawn="1"/>
        </p:nvCxnSpPr>
        <p:spPr>
          <a:xfrm>
            <a:off x="3124200" y="1036320"/>
            <a:ext cx="0" cy="3657600"/>
          </a:xfrm>
          <a:prstGeom prst="line">
            <a:avLst/>
          </a:prstGeom>
          <a:ln w="4127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9"/>
          <p:cNvSpPr>
            <a:spLocks noGrp="1"/>
          </p:cNvSpPr>
          <p:nvPr>
            <p:ph type="body" sz="quarter" idx="10" hasCustomPrompt="1"/>
          </p:nvPr>
        </p:nvSpPr>
        <p:spPr>
          <a:xfrm>
            <a:off x="3276600" y="1036638"/>
            <a:ext cx="5562600" cy="3657600"/>
          </a:xfrm>
          <a:prstGeom prst="rect">
            <a:avLst/>
          </a:prstGeom>
        </p:spPr>
        <p:txBody>
          <a:bodyPr/>
          <a:lstStyle>
            <a:lvl1pPr>
              <a:defRPr sz="2000"/>
            </a:lvl1pPr>
          </a:lstStyle>
          <a:p>
            <a:pPr lvl="0"/>
            <a:r>
              <a:rPr lang="en-US" dirty="0" smtClean="0"/>
              <a:t>Add Text</a:t>
            </a:r>
          </a:p>
        </p:txBody>
      </p:sp>
      <p:sp>
        <p:nvSpPr>
          <p:cNvPr id="10" name="Text Placeholder 13"/>
          <p:cNvSpPr>
            <a:spLocks noGrp="1"/>
          </p:cNvSpPr>
          <p:nvPr>
            <p:ph type="body" sz="quarter" idx="12" hasCustomPrompt="1"/>
          </p:nvPr>
        </p:nvSpPr>
        <p:spPr>
          <a:xfrm>
            <a:off x="228600" y="5029200"/>
            <a:ext cx="8686800" cy="762000"/>
          </a:xfrm>
          <a:prstGeom prst="rect">
            <a:avLst/>
          </a:prstGeom>
        </p:spPr>
        <p:txBody>
          <a:bodyPr/>
          <a:lstStyle>
            <a:lvl1pPr>
              <a:defRPr sz="1600"/>
            </a:lvl1pPr>
          </a:lstStyle>
          <a:p>
            <a:pPr lvl="0"/>
            <a:r>
              <a:rPr lang="en-US" dirty="0" smtClean="0"/>
              <a:t>Add Text</a:t>
            </a:r>
          </a:p>
        </p:txBody>
      </p:sp>
    </p:spTree>
    <p:extLst>
      <p:ext uri="{BB962C8B-B14F-4D97-AF65-F5344CB8AC3E}">
        <p14:creationId xmlns:p14="http://schemas.microsoft.com/office/powerpoint/2010/main" val="620415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P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02"/>
            <a:ext cx="9143999" cy="6858000"/>
          </a:xfrm>
          <a:prstGeom prst="rect">
            <a:avLst/>
          </a:prstGeom>
        </p:spPr>
      </p:pic>
      <p:sp>
        <p:nvSpPr>
          <p:cNvPr id="2" name="Oval 1"/>
          <p:cNvSpPr/>
          <p:nvPr userDrawn="1"/>
        </p:nvSpPr>
        <p:spPr>
          <a:xfrm>
            <a:off x="304800" y="848150"/>
            <a:ext cx="371929" cy="3719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sz="2000" b="1" dirty="0"/>
          </a:p>
        </p:txBody>
      </p:sp>
      <p:sp>
        <p:nvSpPr>
          <p:cNvPr id="14" name="Oval 13"/>
          <p:cNvSpPr/>
          <p:nvPr userDrawn="1"/>
        </p:nvSpPr>
        <p:spPr>
          <a:xfrm>
            <a:off x="4572000" y="848149"/>
            <a:ext cx="371929" cy="3719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sp>
        <p:nvSpPr>
          <p:cNvPr id="24" name="Text Placeholder 23"/>
          <p:cNvSpPr>
            <a:spLocks noGrp="1"/>
          </p:cNvSpPr>
          <p:nvPr>
            <p:ph type="body" sz="quarter" idx="21"/>
          </p:nvPr>
        </p:nvSpPr>
        <p:spPr>
          <a:xfrm>
            <a:off x="696504" y="1653061"/>
            <a:ext cx="3723095" cy="4015013"/>
          </a:xfrm>
          <a:prstGeom prst="rect">
            <a:avLst/>
          </a:prstGeom>
          <a:solidFill>
            <a:schemeClr val="tx2"/>
          </a:solidFill>
        </p:spPr>
        <p:txBody>
          <a:bodyPr/>
          <a:lstStyle>
            <a:lvl1pPr>
              <a:defRPr sz="2400">
                <a:solidFill>
                  <a:schemeClr val="bg1"/>
                </a:solidFill>
              </a:defRPr>
            </a:lvl1pPr>
          </a:lstStyle>
          <a:p>
            <a:pPr lvl="0"/>
            <a:r>
              <a:rPr lang="en-US" smtClean="0"/>
              <a:t>Click to edit Master text styles</a:t>
            </a:r>
          </a:p>
        </p:txBody>
      </p:sp>
      <p:sp>
        <p:nvSpPr>
          <p:cNvPr id="23" name="Rectangle 22"/>
          <p:cNvSpPr/>
          <p:nvPr userDrawn="1"/>
        </p:nvSpPr>
        <p:spPr>
          <a:xfrm>
            <a:off x="381000" y="152400"/>
            <a:ext cx="8382000" cy="60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tx1"/>
                </a:solidFill>
              </a:rPr>
              <a:t>Agency &amp; Operational KPIs</a:t>
            </a:r>
            <a:endParaRPr lang="en-US" sz="3600" dirty="0" smtClean="0">
              <a:solidFill>
                <a:schemeClr val="accent3"/>
              </a:solidFill>
            </a:endParaRPr>
          </a:p>
        </p:txBody>
      </p:sp>
      <p:sp>
        <p:nvSpPr>
          <p:cNvPr id="26" name="Rectangle 25"/>
          <p:cNvSpPr/>
          <p:nvPr userDrawn="1"/>
        </p:nvSpPr>
        <p:spPr>
          <a:xfrm>
            <a:off x="676729" y="882263"/>
            <a:ext cx="3742871" cy="641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smtClean="0">
                <a:solidFill>
                  <a:schemeClr val="tx1"/>
                </a:solidFill>
              </a:rPr>
              <a:t>Work collaboratively with the client to develop key performance indicators.</a:t>
            </a:r>
          </a:p>
        </p:txBody>
      </p:sp>
      <p:sp>
        <p:nvSpPr>
          <p:cNvPr id="27" name="Rectangle 26"/>
          <p:cNvSpPr/>
          <p:nvPr userDrawn="1"/>
        </p:nvSpPr>
        <p:spPr>
          <a:xfrm>
            <a:off x="4943929" y="858900"/>
            <a:ext cx="3689532" cy="67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smtClean="0">
                <a:solidFill>
                  <a:schemeClr val="tx1"/>
                </a:solidFill>
              </a:rPr>
              <a:t>Collect vessel and operational information at the point of service.</a:t>
            </a:r>
          </a:p>
        </p:txBody>
      </p:sp>
      <p:pic>
        <p:nvPicPr>
          <p:cNvPr id="4" name="Picture 3"/>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4956048" y="1653858"/>
            <a:ext cx="3730752" cy="4014216"/>
          </a:xfrm>
          <a:prstGeom prst="rect">
            <a:avLst/>
          </a:prstGeom>
        </p:spPr>
      </p:pic>
    </p:spTree>
    <p:extLst>
      <p:ext uri="{BB962C8B-B14F-4D97-AF65-F5344CB8AC3E}">
        <p14:creationId xmlns:p14="http://schemas.microsoft.com/office/powerpoint/2010/main" val="6134518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52" userDrawn="1">
          <p15:clr>
            <a:srgbClr val="FBAE40"/>
          </p15:clr>
        </p15:guide>
        <p15:guide id="2" pos="432" userDrawn="1">
          <p15:clr>
            <a:srgbClr val="FBAE40"/>
          </p15:clr>
        </p15:guide>
        <p15:guide id="3" orient="horz" pos="105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KP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2" name="Oval 1"/>
          <p:cNvSpPr/>
          <p:nvPr userDrawn="1"/>
        </p:nvSpPr>
        <p:spPr>
          <a:xfrm>
            <a:off x="304800" y="848150"/>
            <a:ext cx="371929" cy="3719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sz="2000" b="1" dirty="0"/>
          </a:p>
        </p:txBody>
      </p:sp>
      <p:sp>
        <p:nvSpPr>
          <p:cNvPr id="14" name="Oval 13"/>
          <p:cNvSpPr/>
          <p:nvPr userDrawn="1"/>
        </p:nvSpPr>
        <p:spPr>
          <a:xfrm>
            <a:off x="4572000" y="848149"/>
            <a:ext cx="371929" cy="3719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4</a:t>
            </a:r>
            <a:endParaRPr lang="en-US" sz="2000" b="1" dirty="0"/>
          </a:p>
        </p:txBody>
      </p:sp>
      <p:sp>
        <p:nvSpPr>
          <p:cNvPr id="23" name="Rectangle 22"/>
          <p:cNvSpPr/>
          <p:nvPr userDrawn="1"/>
        </p:nvSpPr>
        <p:spPr>
          <a:xfrm>
            <a:off x="381000" y="152400"/>
            <a:ext cx="8382000" cy="600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tx1"/>
                </a:solidFill>
              </a:rPr>
              <a:t>Agency &amp; Operational KPIs</a:t>
            </a:r>
            <a:endParaRPr lang="en-US" sz="3600" dirty="0" smtClean="0">
              <a:solidFill>
                <a:schemeClr val="accent3"/>
              </a:solidFill>
            </a:endParaRPr>
          </a:p>
        </p:txBody>
      </p:sp>
      <p:sp>
        <p:nvSpPr>
          <p:cNvPr id="8" name="Rectangle 7"/>
          <p:cNvSpPr/>
          <p:nvPr userDrawn="1"/>
        </p:nvSpPr>
        <p:spPr>
          <a:xfrm>
            <a:off x="674370" y="877669"/>
            <a:ext cx="3759020" cy="646331"/>
          </a:xfrm>
          <a:prstGeom prst="rect">
            <a:avLst/>
          </a:prstGeom>
        </p:spPr>
        <p:txBody>
          <a:bodyPr wrap="square">
            <a:spAutoFit/>
          </a:bodyPr>
          <a:lstStyle/>
          <a:p>
            <a:pPr lvl="0"/>
            <a:r>
              <a:rPr lang="en-US" dirty="0" smtClean="0"/>
              <a:t>Evaluate metrics for trends and against goals.</a:t>
            </a:r>
          </a:p>
        </p:txBody>
      </p:sp>
      <p:sp>
        <p:nvSpPr>
          <p:cNvPr id="28" name="Rectangle 27"/>
          <p:cNvSpPr/>
          <p:nvPr userDrawn="1"/>
        </p:nvSpPr>
        <p:spPr>
          <a:xfrm>
            <a:off x="4938314" y="847671"/>
            <a:ext cx="3824686"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dirty="0" smtClean="0">
                <a:solidFill>
                  <a:schemeClr val="tx1"/>
                </a:solidFill>
              </a:rPr>
              <a:t>Investigate outliers to either avoid repeat inefficiency or replicate success and</a:t>
            </a:r>
            <a:r>
              <a:rPr lang="en-US" sz="1800" baseline="0" dirty="0" smtClean="0">
                <a:solidFill>
                  <a:schemeClr val="tx1"/>
                </a:solidFill>
              </a:rPr>
              <a:t> give recommendations</a:t>
            </a:r>
            <a:r>
              <a:rPr lang="en-US" sz="1800" dirty="0" smtClean="0">
                <a:solidFill>
                  <a:schemeClr val="tx1"/>
                </a:solidFill>
              </a:rPr>
              <a:t>.</a:t>
            </a:r>
          </a:p>
        </p:txBody>
      </p:sp>
      <p:graphicFrame>
        <p:nvGraphicFramePr>
          <p:cNvPr id="13" name="Chart Placeholder 6"/>
          <p:cNvGraphicFramePr>
            <a:graphicFrameLocks/>
          </p:cNvGraphicFramePr>
          <p:nvPr userDrawn="1">
            <p:extLst>
              <p:ext uri="{D42A27DB-BD31-4B8C-83A1-F6EECF244321}">
                <p14:modId xmlns:p14="http://schemas.microsoft.com/office/powerpoint/2010/main" val="2649634382"/>
              </p:ext>
            </p:extLst>
          </p:nvPr>
        </p:nvGraphicFramePr>
        <p:xfrm>
          <a:off x="690927" y="1676400"/>
          <a:ext cx="3721608" cy="401421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23"/>
          <p:cNvSpPr>
            <a:spLocks noGrp="1"/>
          </p:cNvSpPr>
          <p:nvPr>
            <p:ph type="body" sz="quarter" idx="21"/>
          </p:nvPr>
        </p:nvSpPr>
        <p:spPr>
          <a:xfrm>
            <a:off x="4969042" y="1828800"/>
            <a:ext cx="3723095" cy="3862613"/>
          </a:xfrm>
          <a:prstGeom prst="rect">
            <a:avLst/>
          </a:prstGeom>
          <a:solidFill>
            <a:schemeClr val="tx2"/>
          </a:solidFill>
        </p:spPr>
        <p:txBody>
          <a:bodyPr/>
          <a:lstStyle>
            <a:lvl1pPr>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837480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20">
          <p15:clr>
            <a:srgbClr val="FBAE40"/>
          </p15:clr>
        </p15:guide>
        <p15:guide id="2" pos="31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fet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10" name="Text Placeholder 9"/>
          <p:cNvSpPr>
            <a:spLocks noGrp="1"/>
          </p:cNvSpPr>
          <p:nvPr>
            <p:ph type="body" sz="quarter" idx="13" hasCustomPrompt="1"/>
          </p:nvPr>
        </p:nvSpPr>
        <p:spPr>
          <a:xfrm>
            <a:off x="6086929" y="1371600"/>
            <a:ext cx="2819400" cy="838200"/>
          </a:xfrm>
          <a:prstGeom prst="rect">
            <a:avLst/>
          </a:prstGeom>
        </p:spPr>
        <p:txBody>
          <a:bodyPr/>
          <a:lstStyle>
            <a:lvl1pPr>
              <a:defRPr sz="1800"/>
            </a:lvl1pPr>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pPr lvl="0"/>
            <a:r>
              <a:rPr lang="en-US" dirty="0" smtClean="0"/>
              <a:t>Text</a:t>
            </a:r>
            <a:endParaRPr lang="en-US" dirty="0"/>
          </a:p>
        </p:txBody>
      </p:sp>
      <p:sp>
        <p:nvSpPr>
          <p:cNvPr id="2" name="Oval 1"/>
          <p:cNvSpPr/>
          <p:nvPr userDrawn="1"/>
        </p:nvSpPr>
        <p:spPr>
          <a:xfrm>
            <a:off x="5715000" y="1371600"/>
            <a:ext cx="371929" cy="3719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a:t>
            </a:r>
            <a:endParaRPr lang="en-US" sz="2000" b="1" dirty="0">
              <a:solidFill>
                <a:schemeClr val="tx1"/>
              </a:solidFill>
            </a:endParaRPr>
          </a:p>
        </p:txBody>
      </p:sp>
      <p:sp>
        <p:nvSpPr>
          <p:cNvPr id="13" name="Text Placeholder 9"/>
          <p:cNvSpPr>
            <a:spLocks noGrp="1"/>
          </p:cNvSpPr>
          <p:nvPr>
            <p:ph type="body" sz="quarter" idx="15" hasCustomPrompt="1"/>
          </p:nvPr>
        </p:nvSpPr>
        <p:spPr>
          <a:xfrm>
            <a:off x="6086929" y="2209800"/>
            <a:ext cx="2819400" cy="838200"/>
          </a:xfrm>
          <a:prstGeom prst="rect">
            <a:avLst/>
          </a:prstGeom>
        </p:spPr>
        <p:txBody>
          <a:bodyPr/>
          <a:lstStyle>
            <a:lvl1pPr>
              <a:spcBef>
                <a:spcPts val="0"/>
              </a:spcBef>
              <a:defRPr sz="1800"/>
            </a:lvl1pPr>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pPr lvl="0"/>
            <a:r>
              <a:rPr lang="en-US" dirty="0" smtClean="0"/>
              <a:t>Text</a:t>
            </a:r>
            <a:endParaRPr lang="en-US" dirty="0"/>
          </a:p>
        </p:txBody>
      </p:sp>
      <p:sp>
        <p:nvSpPr>
          <p:cNvPr id="14" name="Oval 13"/>
          <p:cNvSpPr/>
          <p:nvPr userDrawn="1"/>
        </p:nvSpPr>
        <p:spPr>
          <a:xfrm>
            <a:off x="5715000" y="2218871"/>
            <a:ext cx="371929" cy="3719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a:t>
            </a:r>
            <a:endParaRPr lang="en-US" sz="2000" b="1" dirty="0">
              <a:solidFill>
                <a:schemeClr val="tx1"/>
              </a:solidFill>
            </a:endParaRPr>
          </a:p>
        </p:txBody>
      </p:sp>
      <p:sp>
        <p:nvSpPr>
          <p:cNvPr id="17" name="Text Placeholder 9"/>
          <p:cNvSpPr>
            <a:spLocks noGrp="1"/>
          </p:cNvSpPr>
          <p:nvPr>
            <p:ph type="body" sz="quarter" idx="17" hasCustomPrompt="1"/>
          </p:nvPr>
        </p:nvSpPr>
        <p:spPr>
          <a:xfrm>
            <a:off x="6086929" y="3048000"/>
            <a:ext cx="2819400" cy="838200"/>
          </a:xfrm>
          <a:prstGeom prst="rect">
            <a:avLst/>
          </a:prstGeom>
        </p:spPr>
        <p:txBody>
          <a:bodyPr/>
          <a:lstStyle>
            <a:lvl1pPr>
              <a:defRPr sz="1800"/>
            </a:lvl1pPr>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pPr lvl="0"/>
            <a:r>
              <a:rPr lang="en-US" dirty="0" smtClean="0"/>
              <a:t>Text</a:t>
            </a:r>
            <a:endParaRPr lang="en-US" dirty="0"/>
          </a:p>
        </p:txBody>
      </p:sp>
      <p:sp>
        <p:nvSpPr>
          <p:cNvPr id="18" name="Text Placeholder 9"/>
          <p:cNvSpPr>
            <a:spLocks noGrp="1"/>
          </p:cNvSpPr>
          <p:nvPr>
            <p:ph type="body" sz="quarter" idx="18" hasCustomPrompt="1"/>
          </p:nvPr>
        </p:nvSpPr>
        <p:spPr>
          <a:xfrm>
            <a:off x="6086929" y="3912507"/>
            <a:ext cx="2819400" cy="811893"/>
          </a:xfrm>
          <a:prstGeom prst="rect">
            <a:avLst/>
          </a:prstGeom>
        </p:spPr>
        <p:txBody>
          <a:bodyPr/>
          <a:lstStyle>
            <a:lvl1pPr>
              <a:defRPr sz="1800"/>
            </a:lvl1pPr>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r>
              <a:rPr lang="en-US" dirty="0" smtClean="0"/>
              <a:t>Text</a:t>
            </a:r>
          </a:p>
        </p:txBody>
      </p:sp>
      <p:sp>
        <p:nvSpPr>
          <p:cNvPr id="19" name="Oval 18"/>
          <p:cNvSpPr/>
          <p:nvPr userDrawn="1"/>
        </p:nvSpPr>
        <p:spPr>
          <a:xfrm>
            <a:off x="5715000" y="3055258"/>
            <a:ext cx="371929" cy="3719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a:t>
            </a:r>
            <a:endParaRPr lang="en-US" sz="2000" b="1" dirty="0">
              <a:solidFill>
                <a:schemeClr val="tx1"/>
              </a:solidFill>
            </a:endParaRPr>
          </a:p>
        </p:txBody>
      </p:sp>
      <p:sp>
        <p:nvSpPr>
          <p:cNvPr id="21" name="Oval 20"/>
          <p:cNvSpPr/>
          <p:nvPr userDrawn="1"/>
        </p:nvSpPr>
        <p:spPr>
          <a:xfrm>
            <a:off x="5715000" y="3886200"/>
            <a:ext cx="371929" cy="37192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4</a:t>
            </a:r>
            <a:endParaRPr lang="en-US" sz="2000" b="1" dirty="0">
              <a:solidFill>
                <a:schemeClr val="tx1"/>
              </a:solidFill>
            </a:endParaRPr>
          </a:p>
        </p:txBody>
      </p:sp>
      <p:sp>
        <p:nvSpPr>
          <p:cNvPr id="24" name="Text Placeholder 23"/>
          <p:cNvSpPr>
            <a:spLocks noGrp="1"/>
          </p:cNvSpPr>
          <p:nvPr>
            <p:ph type="body" sz="quarter" idx="21"/>
          </p:nvPr>
        </p:nvSpPr>
        <p:spPr>
          <a:xfrm>
            <a:off x="228600" y="2514600"/>
            <a:ext cx="3048000" cy="3352800"/>
          </a:xfrm>
          <a:prstGeom prst="rect">
            <a:avLst/>
          </a:prstGeom>
          <a:solidFill>
            <a:schemeClr val="accent4"/>
          </a:solidFill>
          <a:ln>
            <a:noFill/>
          </a:ln>
        </p:spPr>
        <p:txBody>
          <a:bodyPr/>
          <a:lstStyle>
            <a:lvl1pPr>
              <a:defRPr sz="2400">
                <a:solidFill>
                  <a:schemeClr val="bg1"/>
                </a:solidFill>
              </a:defRPr>
            </a:lvl1pPr>
          </a:lstStyle>
          <a:p>
            <a:pPr lvl="0"/>
            <a:r>
              <a:rPr lang="en-US" smtClean="0"/>
              <a:t>Click to edit Master text styles</a:t>
            </a:r>
          </a:p>
        </p:txBody>
      </p:sp>
      <p:sp>
        <p:nvSpPr>
          <p:cNvPr id="25" name="Rectangle 24"/>
          <p:cNvSpPr/>
          <p:nvPr userDrawn="1"/>
        </p:nvSpPr>
        <p:spPr>
          <a:xfrm>
            <a:off x="381000" y="152400"/>
            <a:ext cx="8491765"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accent4">
                    <a:lumMod val="50000"/>
                  </a:schemeClr>
                </a:solidFill>
              </a:rPr>
              <a:t>Our Safety Record is Your Safety Record</a:t>
            </a:r>
          </a:p>
        </p:txBody>
      </p:sp>
      <p:sp>
        <p:nvSpPr>
          <p:cNvPr id="3" name="Rectangle 2"/>
          <p:cNvSpPr/>
          <p:nvPr userDrawn="1"/>
        </p:nvSpPr>
        <p:spPr>
          <a:xfrm>
            <a:off x="3276600" y="2514600"/>
            <a:ext cx="2362200" cy="335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 Placeholder 9"/>
          <p:cNvSpPr>
            <a:spLocks noGrp="1"/>
          </p:cNvSpPr>
          <p:nvPr>
            <p:ph type="body" sz="quarter" idx="25" hasCustomPrompt="1"/>
          </p:nvPr>
        </p:nvSpPr>
        <p:spPr>
          <a:xfrm>
            <a:off x="228600" y="1248394"/>
            <a:ext cx="5410200" cy="1037606"/>
          </a:xfrm>
          <a:prstGeom prst="rect">
            <a:avLst/>
          </a:prstGeom>
          <a:solidFill>
            <a:schemeClr val="accent4"/>
          </a:solidFill>
          <a:ln>
            <a:noFill/>
          </a:ln>
        </p:spPr>
        <p:txBody>
          <a:bodyPr/>
          <a:lstStyle>
            <a:lvl1pPr>
              <a:defRPr sz="2000" b="1">
                <a:solidFill>
                  <a:schemeClr val="bg1"/>
                </a:solidFill>
              </a:defRPr>
            </a:lvl1pPr>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r>
              <a:rPr lang="en-US" dirty="0" smtClean="0"/>
              <a:t>Text</a:t>
            </a:r>
          </a:p>
        </p:txBody>
      </p:sp>
    </p:spTree>
    <p:extLst>
      <p:ext uri="{BB962C8B-B14F-4D97-AF65-F5344CB8AC3E}">
        <p14:creationId xmlns:p14="http://schemas.microsoft.com/office/powerpoint/2010/main" val="37921202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al Repo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2" name="Rectangle 1"/>
          <p:cNvSpPr/>
          <p:nvPr userDrawn="1"/>
        </p:nvSpPr>
        <p:spPr>
          <a:xfrm>
            <a:off x="152400" y="3048000"/>
            <a:ext cx="8839200" cy="2819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00" y="483384"/>
            <a:ext cx="5366540" cy="3174216"/>
          </a:xfrm>
          <a:prstGeom prst="rect">
            <a:avLst/>
          </a:prstGeom>
        </p:spPr>
      </p:pic>
      <p:sp>
        <p:nvSpPr>
          <p:cNvPr id="23" name="Text Placeholder 22"/>
          <p:cNvSpPr>
            <a:spLocks noGrp="1"/>
          </p:cNvSpPr>
          <p:nvPr>
            <p:ph type="body" sz="quarter" idx="14"/>
          </p:nvPr>
        </p:nvSpPr>
        <p:spPr>
          <a:xfrm>
            <a:off x="5257800" y="1447800"/>
            <a:ext cx="3580404" cy="1371600"/>
          </a:xfrm>
          <a:prstGeom prst="rect">
            <a:avLst/>
          </a:prstGeom>
        </p:spPr>
        <p:txBody>
          <a:bodyPr/>
          <a:lstStyle>
            <a:lvl1pPr>
              <a:defRPr sz="2000"/>
            </a:lvl1pPr>
          </a:lstStyle>
          <a:p>
            <a:pPr lvl="0"/>
            <a:r>
              <a:rPr lang="en-US" smtClean="0"/>
              <a:t>Click to edit Master text styles</a:t>
            </a:r>
          </a:p>
        </p:txBody>
      </p:sp>
      <p:sp>
        <p:nvSpPr>
          <p:cNvPr id="25" name="Text Placeholder 24"/>
          <p:cNvSpPr>
            <a:spLocks noGrp="1"/>
          </p:cNvSpPr>
          <p:nvPr>
            <p:ph type="body" sz="quarter" idx="15" hasCustomPrompt="1"/>
          </p:nvPr>
        </p:nvSpPr>
        <p:spPr>
          <a:xfrm>
            <a:off x="279400" y="4191000"/>
            <a:ext cx="2784869" cy="1524000"/>
          </a:xfrm>
          <a:prstGeom prst="rect">
            <a:avLst/>
          </a:prstGeom>
        </p:spPr>
        <p:txBody>
          <a:bodyPr/>
          <a:lstStyle>
            <a:lvl1pPr>
              <a:defRPr sz="1800" b="1">
                <a:solidFill>
                  <a:schemeClr val="bg1"/>
                </a:solidFill>
              </a:defRPr>
            </a:lvl1pPr>
          </a:lstStyle>
          <a:p>
            <a:pPr lvl="0"/>
            <a:r>
              <a:rPr lang="en-US" sz="1800" dirty="0" smtClean="0"/>
              <a:t>Add text here</a:t>
            </a:r>
            <a:endParaRPr lang="en-US" dirty="0"/>
          </a:p>
        </p:txBody>
      </p:sp>
      <p:sp>
        <p:nvSpPr>
          <p:cNvPr id="26" name="Text Placeholder 24"/>
          <p:cNvSpPr>
            <a:spLocks noGrp="1"/>
          </p:cNvSpPr>
          <p:nvPr>
            <p:ph type="body" sz="quarter" idx="16" hasCustomPrompt="1"/>
          </p:nvPr>
        </p:nvSpPr>
        <p:spPr>
          <a:xfrm>
            <a:off x="3191271" y="4191000"/>
            <a:ext cx="2828529" cy="1524000"/>
          </a:xfrm>
          <a:prstGeom prst="rect">
            <a:avLst/>
          </a:prstGeom>
        </p:spPr>
        <p:txBody>
          <a:bodyPr/>
          <a:lstStyle>
            <a:lvl1pPr>
              <a:defRPr sz="1800" b="1">
                <a:solidFill>
                  <a:schemeClr val="bg1"/>
                </a:solidFill>
              </a:defRPr>
            </a:lvl1pPr>
          </a:lstStyle>
          <a:p>
            <a:pPr lvl="0"/>
            <a:r>
              <a:rPr lang="en-US" sz="1800" dirty="0" smtClean="0"/>
              <a:t>Add text here</a:t>
            </a:r>
            <a:endParaRPr lang="en-US" dirty="0"/>
          </a:p>
        </p:txBody>
      </p:sp>
      <p:sp>
        <p:nvSpPr>
          <p:cNvPr id="27" name="Text Placeholder 24"/>
          <p:cNvSpPr>
            <a:spLocks noGrp="1"/>
          </p:cNvSpPr>
          <p:nvPr>
            <p:ph type="body" sz="quarter" idx="17" hasCustomPrompt="1"/>
          </p:nvPr>
        </p:nvSpPr>
        <p:spPr>
          <a:xfrm>
            <a:off x="6096000" y="4191000"/>
            <a:ext cx="2759470" cy="1524000"/>
          </a:xfrm>
          <a:prstGeom prst="rect">
            <a:avLst/>
          </a:prstGeom>
        </p:spPr>
        <p:txBody>
          <a:bodyPr/>
          <a:lstStyle>
            <a:lvl1pPr>
              <a:defRPr sz="1800" b="1">
                <a:solidFill>
                  <a:schemeClr val="bg1"/>
                </a:solidFill>
              </a:defRPr>
            </a:lvl1pPr>
          </a:lstStyle>
          <a:p>
            <a:pPr lvl="0"/>
            <a:r>
              <a:rPr lang="en-US" sz="1800" dirty="0" smtClean="0"/>
              <a:t>Add text here</a:t>
            </a:r>
            <a:endParaRPr lang="en-US" dirty="0"/>
          </a:p>
        </p:txBody>
      </p:sp>
      <p:sp>
        <p:nvSpPr>
          <p:cNvPr id="17" name="Rectangle 16"/>
          <p:cNvSpPr/>
          <p:nvPr userDrawn="1"/>
        </p:nvSpPr>
        <p:spPr>
          <a:xfrm>
            <a:off x="294640" y="3657600"/>
            <a:ext cx="2820429"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smtClean="0">
                <a:solidFill>
                  <a:schemeClr val="bg1"/>
                </a:solidFill>
              </a:rPr>
              <a:t>Insight</a:t>
            </a:r>
            <a:endParaRPr lang="en-US" sz="2400" b="1" dirty="0">
              <a:solidFill>
                <a:schemeClr val="bg1"/>
              </a:solidFill>
            </a:endParaRPr>
          </a:p>
        </p:txBody>
      </p:sp>
      <p:sp>
        <p:nvSpPr>
          <p:cNvPr id="20" name="Rectangle 19"/>
          <p:cNvSpPr/>
          <p:nvPr userDrawn="1"/>
        </p:nvSpPr>
        <p:spPr>
          <a:xfrm>
            <a:off x="3199371" y="3657600"/>
            <a:ext cx="2820429"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smtClean="0">
                <a:solidFill>
                  <a:schemeClr val="bg1"/>
                </a:solidFill>
              </a:rPr>
              <a:t>Detail</a:t>
            </a:r>
            <a:endParaRPr lang="en-US" sz="2400" b="1" dirty="0">
              <a:solidFill>
                <a:schemeClr val="bg1"/>
              </a:solidFill>
            </a:endParaRPr>
          </a:p>
        </p:txBody>
      </p:sp>
      <p:sp>
        <p:nvSpPr>
          <p:cNvPr id="22" name="Rectangle 21"/>
          <p:cNvSpPr/>
          <p:nvPr userDrawn="1"/>
        </p:nvSpPr>
        <p:spPr>
          <a:xfrm>
            <a:off x="6093974" y="3657600"/>
            <a:ext cx="2820429"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smtClean="0">
                <a:solidFill>
                  <a:schemeClr val="bg1"/>
                </a:solidFill>
              </a:rPr>
              <a:t>Trends</a:t>
            </a:r>
            <a:endParaRPr lang="en-US" sz="2400" b="1" dirty="0">
              <a:solidFill>
                <a:schemeClr val="bg1"/>
              </a:solidFill>
            </a:endParaRPr>
          </a:p>
        </p:txBody>
      </p:sp>
      <p:sp>
        <p:nvSpPr>
          <p:cNvPr id="24" name="Rectangle 23"/>
          <p:cNvSpPr/>
          <p:nvPr userDrawn="1"/>
        </p:nvSpPr>
        <p:spPr>
          <a:xfrm>
            <a:off x="4343399" y="681401"/>
            <a:ext cx="4280385" cy="76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accent1">
                    <a:lumMod val="50000"/>
                  </a:schemeClr>
                </a:solidFill>
              </a:rPr>
              <a:t>Coal Report</a:t>
            </a:r>
          </a:p>
        </p:txBody>
      </p:sp>
    </p:spTree>
    <p:extLst>
      <p:ext uri="{BB962C8B-B14F-4D97-AF65-F5344CB8AC3E}">
        <p14:creationId xmlns:p14="http://schemas.microsoft.com/office/powerpoint/2010/main" val="33638556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al Repo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2" name="Rectangle 1"/>
          <p:cNvSpPr/>
          <p:nvPr userDrawn="1"/>
        </p:nvSpPr>
        <p:spPr>
          <a:xfrm>
            <a:off x="152400" y="4800600"/>
            <a:ext cx="8839200" cy="1066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657" y="1528399"/>
            <a:ext cx="6785644" cy="4013592"/>
          </a:xfrm>
          <a:prstGeom prst="rect">
            <a:avLst/>
          </a:prstGeom>
        </p:spPr>
      </p:pic>
      <p:sp>
        <p:nvSpPr>
          <p:cNvPr id="23" name="Text Placeholder 22"/>
          <p:cNvSpPr>
            <a:spLocks noGrp="1"/>
          </p:cNvSpPr>
          <p:nvPr>
            <p:ph type="body" sz="quarter" idx="14"/>
          </p:nvPr>
        </p:nvSpPr>
        <p:spPr>
          <a:xfrm>
            <a:off x="4609584" y="1051560"/>
            <a:ext cx="4153415" cy="1691640"/>
          </a:xfrm>
          <a:prstGeom prst="rect">
            <a:avLst/>
          </a:prstGeom>
        </p:spPr>
        <p:txBody>
          <a:bodyPr/>
          <a:lstStyle>
            <a:lvl1pPr>
              <a:defRPr sz="2400"/>
            </a:lvl1pPr>
          </a:lstStyle>
          <a:p>
            <a:pPr lvl="0"/>
            <a:r>
              <a:rPr lang="en-US" smtClean="0"/>
              <a:t>Click to edit Master text styles</a:t>
            </a:r>
          </a:p>
        </p:txBody>
      </p:sp>
      <p:sp>
        <p:nvSpPr>
          <p:cNvPr id="24" name="Rectangle 23"/>
          <p:cNvSpPr/>
          <p:nvPr userDrawn="1"/>
        </p:nvSpPr>
        <p:spPr>
          <a:xfrm>
            <a:off x="304800" y="381000"/>
            <a:ext cx="4280385" cy="76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accent1">
                    <a:lumMod val="50000"/>
                  </a:schemeClr>
                </a:solidFill>
              </a:rPr>
              <a:t>Commodity Reporting</a:t>
            </a:r>
          </a:p>
        </p:txBody>
      </p:sp>
    </p:spTree>
    <p:extLst>
      <p:ext uri="{BB962C8B-B14F-4D97-AF65-F5344CB8AC3E}">
        <p14:creationId xmlns:p14="http://schemas.microsoft.com/office/powerpoint/2010/main" val="30402196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34157465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ystems and Technolog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6858000"/>
          </a:xfrm>
          <a:prstGeom prst="rect">
            <a:avLst/>
          </a:prstGeom>
        </p:spPr>
      </p:pic>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l="-112"/>
          <a:stretch/>
        </p:blipFill>
        <p:spPr>
          <a:xfrm>
            <a:off x="152400" y="0"/>
            <a:ext cx="8811493" cy="5937662"/>
          </a:xfrm>
          <a:prstGeom prst="rect">
            <a:avLst/>
          </a:prstGeom>
        </p:spPr>
      </p:pic>
      <p:sp>
        <p:nvSpPr>
          <p:cNvPr id="2" name="Rectangle 1"/>
          <p:cNvSpPr/>
          <p:nvPr userDrawn="1"/>
        </p:nvSpPr>
        <p:spPr>
          <a:xfrm>
            <a:off x="3429000" y="1219200"/>
            <a:ext cx="3124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INTEGRATED</a:t>
            </a:r>
            <a:endParaRPr lang="en-US" sz="3600" dirty="0">
              <a:solidFill>
                <a:schemeClr val="bg1"/>
              </a:solidFill>
            </a:endParaRPr>
          </a:p>
        </p:txBody>
      </p:sp>
      <p:sp>
        <p:nvSpPr>
          <p:cNvPr id="19" name="Rectangle 18"/>
          <p:cNvSpPr/>
          <p:nvPr userDrawn="1"/>
        </p:nvSpPr>
        <p:spPr>
          <a:xfrm>
            <a:off x="3657600" y="1645920"/>
            <a:ext cx="2773680" cy="487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bg1"/>
                </a:solidFill>
              </a:rPr>
              <a:t>Systems &amp; Technology</a:t>
            </a:r>
            <a:endParaRPr lang="en-US" sz="1800" dirty="0">
              <a:solidFill>
                <a:schemeClr val="bg1"/>
              </a:solidFill>
            </a:endParaRPr>
          </a:p>
        </p:txBody>
      </p:sp>
      <p:sp>
        <p:nvSpPr>
          <p:cNvPr id="12" name="Rectangle 11"/>
          <p:cNvSpPr/>
          <p:nvPr userDrawn="1"/>
        </p:nvSpPr>
        <p:spPr>
          <a:xfrm>
            <a:off x="152400" y="381000"/>
            <a:ext cx="1981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000" b="1" dirty="0" smtClean="0">
                <a:solidFill>
                  <a:schemeClr val="tx2"/>
                </a:solidFill>
              </a:rPr>
              <a:t>Megatron</a:t>
            </a:r>
            <a:endParaRPr lang="en-US" sz="2000" b="1" dirty="0">
              <a:solidFill>
                <a:schemeClr val="tx2"/>
              </a:solidFill>
            </a:endParaRPr>
          </a:p>
        </p:txBody>
      </p:sp>
      <p:sp>
        <p:nvSpPr>
          <p:cNvPr id="17" name="Rectangle 16"/>
          <p:cNvSpPr/>
          <p:nvPr userDrawn="1"/>
        </p:nvSpPr>
        <p:spPr>
          <a:xfrm>
            <a:off x="426522" y="2438400"/>
            <a:ext cx="1935677"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000" b="1" dirty="0" smtClean="0">
                <a:solidFill>
                  <a:schemeClr val="tx2"/>
                </a:solidFill>
              </a:rPr>
              <a:t>Virtual Storage</a:t>
            </a:r>
            <a:endParaRPr lang="en-US" sz="2000" b="1" dirty="0">
              <a:solidFill>
                <a:schemeClr val="tx2"/>
              </a:solidFill>
            </a:endParaRPr>
          </a:p>
        </p:txBody>
      </p:sp>
      <p:sp>
        <p:nvSpPr>
          <p:cNvPr id="18" name="Rectangle 17"/>
          <p:cNvSpPr/>
          <p:nvPr userDrawn="1"/>
        </p:nvSpPr>
        <p:spPr>
          <a:xfrm>
            <a:off x="2057400" y="4191000"/>
            <a:ext cx="2667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000" b="1" dirty="0" smtClean="0">
                <a:solidFill>
                  <a:schemeClr val="tx2"/>
                </a:solidFill>
              </a:rPr>
              <a:t>Maintenance</a:t>
            </a:r>
            <a:r>
              <a:rPr lang="en-US" sz="2000" b="1" baseline="0" dirty="0" smtClean="0">
                <a:solidFill>
                  <a:schemeClr val="tx2"/>
                </a:solidFill>
              </a:rPr>
              <a:t> Systems</a:t>
            </a:r>
            <a:endParaRPr lang="en-US" sz="2000" b="1" dirty="0">
              <a:solidFill>
                <a:schemeClr val="tx2"/>
              </a:solidFill>
            </a:endParaRPr>
          </a:p>
        </p:txBody>
      </p:sp>
      <p:sp>
        <p:nvSpPr>
          <p:cNvPr id="20" name="Rectangle 19"/>
          <p:cNvSpPr/>
          <p:nvPr userDrawn="1"/>
        </p:nvSpPr>
        <p:spPr>
          <a:xfrm>
            <a:off x="152400" y="762000"/>
            <a:ext cx="24384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b="0" dirty="0" smtClean="0">
                <a:solidFill>
                  <a:schemeClr val="tx1"/>
                </a:solidFill>
              </a:rPr>
              <a:t>Customized system used to track</a:t>
            </a:r>
            <a:r>
              <a:rPr lang="en-US" sz="1800" b="0" baseline="0" dirty="0" smtClean="0">
                <a:solidFill>
                  <a:schemeClr val="tx1"/>
                </a:solidFill>
              </a:rPr>
              <a:t> important aspects of the vessel call to streamline entire process</a:t>
            </a:r>
            <a:endParaRPr lang="en-US" sz="1800" b="0" dirty="0">
              <a:solidFill>
                <a:schemeClr val="tx1"/>
              </a:solidFill>
            </a:endParaRPr>
          </a:p>
        </p:txBody>
      </p:sp>
      <p:sp>
        <p:nvSpPr>
          <p:cNvPr id="21" name="Rectangle 20"/>
          <p:cNvSpPr/>
          <p:nvPr userDrawn="1"/>
        </p:nvSpPr>
        <p:spPr>
          <a:xfrm>
            <a:off x="426523" y="2819400"/>
            <a:ext cx="2773877" cy="1112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b="0" dirty="0" smtClean="0">
                <a:solidFill>
                  <a:schemeClr val="tx1"/>
                </a:solidFill>
              </a:rPr>
              <a:t>Document storage integration streamlines internal processes for faster turnaround</a:t>
            </a:r>
          </a:p>
        </p:txBody>
      </p:sp>
      <p:sp>
        <p:nvSpPr>
          <p:cNvPr id="22" name="Rectangle 21"/>
          <p:cNvSpPr/>
          <p:nvPr userDrawn="1"/>
        </p:nvSpPr>
        <p:spPr>
          <a:xfrm>
            <a:off x="2057400" y="4572000"/>
            <a:ext cx="2667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800" b="0" dirty="0" smtClean="0">
                <a:solidFill>
                  <a:schemeClr val="tx1"/>
                </a:solidFill>
              </a:rPr>
              <a:t>Preventative maintenance software ensures equipment reliability</a:t>
            </a:r>
          </a:p>
        </p:txBody>
      </p:sp>
    </p:spTree>
    <p:extLst>
      <p:ext uri="{BB962C8B-B14F-4D97-AF65-F5344CB8AC3E}">
        <p14:creationId xmlns:p14="http://schemas.microsoft.com/office/powerpoint/2010/main" val="19024118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rminal Ops Capabilities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23" name="Rectangle 22"/>
          <p:cNvSpPr/>
          <p:nvPr userDrawn="1"/>
        </p:nvSpPr>
        <p:spPr>
          <a:xfrm>
            <a:off x="457200" y="4114800"/>
            <a:ext cx="11430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Rectangle 29"/>
          <p:cNvSpPr/>
          <p:nvPr userDrawn="1"/>
        </p:nvSpPr>
        <p:spPr>
          <a:xfrm>
            <a:off x="1676400" y="4114800"/>
            <a:ext cx="11430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895600" y="4114800"/>
            <a:ext cx="11430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4114800" y="4114800"/>
            <a:ext cx="11430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Rectangle 32"/>
          <p:cNvSpPr/>
          <p:nvPr userDrawn="1"/>
        </p:nvSpPr>
        <p:spPr>
          <a:xfrm>
            <a:off x="6629400" y="762000"/>
            <a:ext cx="2057400" cy="5105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3"/>
          <p:cNvSpPr>
            <a:spLocks noGrp="1"/>
          </p:cNvSpPr>
          <p:nvPr>
            <p:ph type="body" sz="quarter" idx="10" hasCustomPrompt="1"/>
          </p:nvPr>
        </p:nvSpPr>
        <p:spPr>
          <a:xfrm>
            <a:off x="6705600" y="1295400"/>
            <a:ext cx="1905000" cy="4495800"/>
          </a:xfrm>
          <a:prstGeom prst="rect">
            <a:avLst/>
          </a:prstGeom>
        </p:spPr>
        <p:txBody>
          <a:bodyPr/>
          <a:lstStyle>
            <a:lvl1pPr marL="285750" indent="-285750">
              <a:buClr>
                <a:schemeClr val="bg1"/>
              </a:buClr>
              <a:buFont typeface="Arial" panose="020B0604020202020204" pitchFamily="34" charset="0"/>
              <a:buChar char="•"/>
              <a:defRPr sz="2000">
                <a:solidFill>
                  <a:schemeClr val="bg1"/>
                </a:solidFill>
              </a:defRPr>
            </a:lvl1pPr>
          </a:lstStyle>
          <a:p>
            <a:pPr lvl="0"/>
            <a:r>
              <a:rPr lang="en-US" sz="1800" dirty="0" smtClean="0"/>
              <a:t>Bullet</a:t>
            </a:r>
          </a:p>
          <a:p>
            <a:pPr lvl="0"/>
            <a:r>
              <a:rPr lang="en-US" sz="1800" dirty="0" smtClean="0"/>
              <a:t>Bullet</a:t>
            </a:r>
          </a:p>
          <a:p>
            <a:pPr lvl="0"/>
            <a:r>
              <a:rPr lang="en-US" sz="1800" dirty="0" smtClean="0"/>
              <a:t>Bullet</a:t>
            </a:r>
          </a:p>
          <a:p>
            <a:pPr lvl="0"/>
            <a:r>
              <a:rPr lang="en-US" sz="1800" dirty="0" smtClean="0"/>
              <a:t>Bullet</a:t>
            </a:r>
          </a:p>
          <a:p>
            <a:pPr lvl="0"/>
            <a:endParaRPr lang="en-US" dirty="0"/>
          </a:p>
        </p:txBody>
      </p:sp>
      <p:sp>
        <p:nvSpPr>
          <p:cNvPr id="35" name="Text Placeholder 16"/>
          <p:cNvSpPr>
            <a:spLocks noGrp="1"/>
          </p:cNvSpPr>
          <p:nvPr>
            <p:ph type="body" sz="quarter" idx="12" hasCustomPrompt="1"/>
          </p:nvPr>
        </p:nvSpPr>
        <p:spPr>
          <a:xfrm>
            <a:off x="457200" y="4114800"/>
            <a:ext cx="1143000" cy="990599"/>
          </a:xfrm>
          <a:prstGeom prst="rect">
            <a:avLst/>
          </a:prstGeom>
        </p:spPr>
        <p:txBody>
          <a:bodyPr/>
          <a:lstStyle>
            <a:lvl1pPr>
              <a:defRPr sz="1800" b="1">
                <a:solidFill>
                  <a:schemeClr val="bg1"/>
                </a:solidFill>
              </a:defRPr>
            </a:lvl1pPr>
          </a:lstStyle>
          <a:p>
            <a:pPr lvl="0"/>
            <a:r>
              <a:rPr lang="en-US" dirty="0" err="1" smtClean="0"/>
              <a:t>Enviva</a:t>
            </a:r>
            <a:endParaRPr lang="en-US" dirty="0"/>
          </a:p>
        </p:txBody>
      </p:sp>
      <p:sp>
        <p:nvSpPr>
          <p:cNvPr id="36" name="Text Placeholder 16"/>
          <p:cNvSpPr>
            <a:spLocks noGrp="1"/>
          </p:cNvSpPr>
          <p:nvPr>
            <p:ph type="body" sz="quarter" idx="13" hasCustomPrompt="1"/>
          </p:nvPr>
        </p:nvSpPr>
        <p:spPr>
          <a:xfrm>
            <a:off x="1676400" y="4114800"/>
            <a:ext cx="1143000" cy="990599"/>
          </a:xfrm>
          <a:prstGeom prst="rect">
            <a:avLst/>
          </a:prstGeom>
        </p:spPr>
        <p:txBody>
          <a:bodyPr/>
          <a:lstStyle>
            <a:lvl1pPr>
              <a:defRPr sz="1800" b="1">
                <a:solidFill>
                  <a:schemeClr val="bg1"/>
                </a:solidFill>
              </a:defRPr>
            </a:lvl1pPr>
          </a:lstStyle>
          <a:p>
            <a:pPr lvl="0"/>
            <a:r>
              <a:rPr lang="en-US" dirty="0" smtClean="0"/>
              <a:t>Alcoa</a:t>
            </a:r>
            <a:endParaRPr lang="en-US" dirty="0"/>
          </a:p>
        </p:txBody>
      </p:sp>
      <p:sp>
        <p:nvSpPr>
          <p:cNvPr id="37" name="Text Placeholder 16"/>
          <p:cNvSpPr>
            <a:spLocks noGrp="1"/>
          </p:cNvSpPr>
          <p:nvPr>
            <p:ph type="body" sz="quarter" idx="14" hasCustomPrompt="1"/>
          </p:nvPr>
        </p:nvSpPr>
        <p:spPr>
          <a:xfrm>
            <a:off x="2895600" y="4114800"/>
            <a:ext cx="1143000" cy="990600"/>
          </a:xfrm>
          <a:prstGeom prst="rect">
            <a:avLst/>
          </a:prstGeom>
        </p:spPr>
        <p:txBody>
          <a:bodyPr/>
          <a:lstStyle>
            <a:lvl1pPr>
              <a:defRPr sz="1800" b="1">
                <a:solidFill>
                  <a:schemeClr val="bg1"/>
                </a:solidFill>
              </a:defRPr>
            </a:lvl1pPr>
          </a:lstStyle>
          <a:p>
            <a:pPr lvl="0"/>
            <a:r>
              <a:rPr lang="en-US" dirty="0" smtClean="0"/>
              <a:t>Perdue</a:t>
            </a:r>
            <a:endParaRPr lang="en-US" dirty="0"/>
          </a:p>
        </p:txBody>
      </p:sp>
      <p:sp>
        <p:nvSpPr>
          <p:cNvPr id="38" name="Text Placeholder 16"/>
          <p:cNvSpPr>
            <a:spLocks noGrp="1"/>
          </p:cNvSpPr>
          <p:nvPr>
            <p:ph type="body" sz="quarter" idx="15" hasCustomPrompt="1"/>
          </p:nvPr>
        </p:nvSpPr>
        <p:spPr>
          <a:xfrm>
            <a:off x="4114800" y="4114800"/>
            <a:ext cx="1143000" cy="990600"/>
          </a:xfrm>
          <a:prstGeom prst="rect">
            <a:avLst/>
          </a:prstGeom>
        </p:spPr>
        <p:txBody>
          <a:bodyPr/>
          <a:lstStyle>
            <a:lvl1pPr>
              <a:spcBef>
                <a:spcPts val="0"/>
              </a:spcBef>
              <a:defRPr sz="1800" b="1">
                <a:solidFill>
                  <a:schemeClr val="bg1"/>
                </a:solidFill>
              </a:defRPr>
            </a:lvl1pPr>
          </a:lstStyle>
          <a:p>
            <a:pPr lvl="0"/>
            <a:r>
              <a:rPr lang="en-US" dirty="0" smtClean="0"/>
              <a:t>Drax</a:t>
            </a:r>
            <a:endParaRPr lang="en-US" dirty="0"/>
          </a:p>
        </p:txBody>
      </p:sp>
      <p:sp>
        <p:nvSpPr>
          <p:cNvPr id="39" name="Picture Placeholder 9"/>
          <p:cNvSpPr>
            <a:spLocks noGrp="1"/>
          </p:cNvSpPr>
          <p:nvPr>
            <p:ph type="pic" sz="quarter" idx="18"/>
          </p:nvPr>
        </p:nvSpPr>
        <p:spPr>
          <a:xfrm>
            <a:off x="457200" y="1295400"/>
            <a:ext cx="1143000" cy="2743200"/>
          </a:xfrm>
          <a:prstGeom prst="rect">
            <a:avLst/>
          </a:prstGeom>
        </p:spPr>
        <p:txBody>
          <a:bodyPr/>
          <a:lstStyle/>
          <a:p>
            <a:r>
              <a:rPr lang="en-US" smtClean="0"/>
              <a:t>Click icon to add picture</a:t>
            </a:r>
            <a:endParaRPr lang="en-US" dirty="0"/>
          </a:p>
        </p:txBody>
      </p:sp>
      <p:sp>
        <p:nvSpPr>
          <p:cNvPr id="40" name="Picture Placeholder 9"/>
          <p:cNvSpPr>
            <a:spLocks noGrp="1"/>
          </p:cNvSpPr>
          <p:nvPr>
            <p:ph type="pic" sz="quarter" idx="19"/>
          </p:nvPr>
        </p:nvSpPr>
        <p:spPr>
          <a:xfrm>
            <a:off x="1676400" y="1295400"/>
            <a:ext cx="1143000" cy="2743200"/>
          </a:xfrm>
          <a:prstGeom prst="rect">
            <a:avLst/>
          </a:prstGeom>
        </p:spPr>
        <p:txBody>
          <a:bodyPr/>
          <a:lstStyle/>
          <a:p>
            <a:r>
              <a:rPr lang="en-US" smtClean="0"/>
              <a:t>Click icon to add picture</a:t>
            </a:r>
            <a:endParaRPr lang="en-US" dirty="0"/>
          </a:p>
        </p:txBody>
      </p:sp>
      <p:sp>
        <p:nvSpPr>
          <p:cNvPr id="41" name="Picture Placeholder 9"/>
          <p:cNvSpPr>
            <a:spLocks noGrp="1"/>
          </p:cNvSpPr>
          <p:nvPr>
            <p:ph type="pic" sz="quarter" idx="20"/>
          </p:nvPr>
        </p:nvSpPr>
        <p:spPr>
          <a:xfrm>
            <a:off x="2895600" y="1295400"/>
            <a:ext cx="1143000" cy="2743200"/>
          </a:xfrm>
          <a:prstGeom prst="rect">
            <a:avLst/>
          </a:prstGeom>
        </p:spPr>
        <p:txBody>
          <a:bodyPr/>
          <a:lstStyle/>
          <a:p>
            <a:r>
              <a:rPr lang="en-US" smtClean="0"/>
              <a:t>Click icon to add picture</a:t>
            </a:r>
            <a:endParaRPr lang="en-US" dirty="0"/>
          </a:p>
        </p:txBody>
      </p:sp>
      <p:sp>
        <p:nvSpPr>
          <p:cNvPr id="42" name="Picture Placeholder 9"/>
          <p:cNvSpPr>
            <a:spLocks noGrp="1"/>
          </p:cNvSpPr>
          <p:nvPr>
            <p:ph type="pic" sz="quarter" idx="21"/>
          </p:nvPr>
        </p:nvSpPr>
        <p:spPr>
          <a:xfrm>
            <a:off x="4114800" y="1295400"/>
            <a:ext cx="1143000" cy="2743200"/>
          </a:xfrm>
          <a:prstGeom prst="rect">
            <a:avLst/>
          </a:prstGeom>
        </p:spPr>
        <p:txBody>
          <a:bodyPr/>
          <a:lstStyle/>
          <a:p>
            <a:r>
              <a:rPr lang="en-US" smtClean="0"/>
              <a:t>Click icon to add picture</a:t>
            </a:r>
            <a:endParaRPr lang="en-US" dirty="0"/>
          </a:p>
        </p:txBody>
      </p:sp>
      <p:sp>
        <p:nvSpPr>
          <p:cNvPr id="43" name="Rectangle 42"/>
          <p:cNvSpPr/>
          <p:nvPr userDrawn="1"/>
        </p:nvSpPr>
        <p:spPr>
          <a:xfrm>
            <a:off x="457200" y="378800"/>
            <a:ext cx="4280385" cy="76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3600" dirty="0" smtClean="0">
                <a:solidFill>
                  <a:schemeClr val="tx1"/>
                </a:solidFill>
              </a:rPr>
              <a:t>Terminal Operations</a:t>
            </a:r>
          </a:p>
        </p:txBody>
      </p:sp>
      <p:sp>
        <p:nvSpPr>
          <p:cNvPr id="44" name="Rectangle 43"/>
          <p:cNvSpPr/>
          <p:nvPr userDrawn="1"/>
        </p:nvSpPr>
        <p:spPr>
          <a:xfrm>
            <a:off x="6705600" y="838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000" b="1" dirty="0" smtClean="0">
                <a:solidFill>
                  <a:schemeClr val="bg1"/>
                </a:solidFill>
              </a:rPr>
              <a:t>Capabilities</a:t>
            </a:r>
          </a:p>
        </p:txBody>
      </p:sp>
      <p:sp>
        <p:nvSpPr>
          <p:cNvPr id="45" name="Picture Placeholder 9"/>
          <p:cNvSpPr>
            <a:spLocks noGrp="1"/>
          </p:cNvSpPr>
          <p:nvPr>
            <p:ph type="pic" sz="quarter" idx="22"/>
          </p:nvPr>
        </p:nvSpPr>
        <p:spPr>
          <a:xfrm>
            <a:off x="5334000" y="1300899"/>
            <a:ext cx="1143000" cy="2737701"/>
          </a:xfrm>
          <a:prstGeom prst="rect">
            <a:avLst/>
          </a:prstGeom>
        </p:spPr>
        <p:txBody>
          <a:bodyPr/>
          <a:lstStyle/>
          <a:p>
            <a:r>
              <a:rPr lang="en-US" smtClean="0"/>
              <a:t>Click icon to add picture</a:t>
            </a:r>
            <a:endParaRPr lang="en-US" dirty="0"/>
          </a:p>
        </p:txBody>
      </p:sp>
      <p:sp>
        <p:nvSpPr>
          <p:cNvPr id="46" name="Rectangle 45"/>
          <p:cNvSpPr/>
          <p:nvPr userDrawn="1"/>
        </p:nvSpPr>
        <p:spPr>
          <a:xfrm>
            <a:off x="5334000" y="4114800"/>
            <a:ext cx="11430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16"/>
          <p:cNvSpPr>
            <a:spLocks noGrp="1"/>
          </p:cNvSpPr>
          <p:nvPr>
            <p:ph type="body" sz="quarter" idx="23" hasCustomPrompt="1"/>
          </p:nvPr>
        </p:nvSpPr>
        <p:spPr>
          <a:xfrm>
            <a:off x="5334000" y="4114800"/>
            <a:ext cx="1143000" cy="990600"/>
          </a:xfrm>
          <a:prstGeom prst="rect">
            <a:avLst/>
          </a:prstGeom>
        </p:spPr>
        <p:txBody>
          <a:bodyPr/>
          <a:lstStyle>
            <a:lvl1pPr>
              <a:spcBef>
                <a:spcPts val="0"/>
              </a:spcBef>
              <a:defRPr sz="1800" b="1">
                <a:solidFill>
                  <a:schemeClr val="bg1"/>
                </a:solidFill>
              </a:defRPr>
            </a:lvl1pPr>
          </a:lstStyle>
          <a:p>
            <a:pPr lvl="0"/>
            <a:r>
              <a:rPr lang="en-US" dirty="0" smtClean="0"/>
              <a:t>Dominion</a:t>
            </a:r>
            <a:endParaRPr lang="en-US" dirty="0"/>
          </a:p>
        </p:txBody>
      </p:sp>
    </p:spTree>
    <p:extLst>
      <p:ext uri="{BB962C8B-B14F-4D97-AF65-F5344CB8AC3E}">
        <p14:creationId xmlns:p14="http://schemas.microsoft.com/office/powerpoint/2010/main" val="13322585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rminal Ops Capabilities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2" name="Rectangle 1"/>
          <p:cNvSpPr/>
          <p:nvPr userDrawn="1"/>
        </p:nvSpPr>
        <p:spPr>
          <a:xfrm>
            <a:off x="2743200" y="4114800"/>
            <a:ext cx="1143000" cy="9875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962400" y="4117848"/>
            <a:ext cx="1143000" cy="9875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181600" y="4117848"/>
            <a:ext cx="1143000" cy="9875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400800" y="4114800"/>
            <a:ext cx="1143000" cy="990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57200" y="762001"/>
            <a:ext cx="2057400" cy="51023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533400" y="1295400"/>
            <a:ext cx="1981200" cy="4343400"/>
          </a:xfrm>
          <a:prstGeom prst="rect">
            <a:avLst/>
          </a:prstGeom>
        </p:spPr>
        <p:txBody>
          <a:bodyPr/>
          <a:lstStyle>
            <a:lvl1pPr marL="285750" indent="-285750">
              <a:buClr>
                <a:schemeClr val="bg1"/>
              </a:buClr>
              <a:buFont typeface="Arial" panose="020B0604020202020204" pitchFamily="34" charset="0"/>
              <a:buChar char="•"/>
              <a:defRPr sz="1800">
                <a:solidFill>
                  <a:schemeClr val="bg1"/>
                </a:solidFill>
              </a:defRPr>
            </a:lvl1pPr>
          </a:lstStyle>
          <a:p>
            <a:pPr lvl="0"/>
            <a:r>
              <a:rPr lang="en-US" sz="1800" dirty="0" smtClean="0"/>
              <a:t>Bullet</a:t>
            </a:r>
          </a:p>
          <a:p>
            <a:pPr lvl="0"/>
            <a:r>
              <a:rPr lang="en-US" sz="1800" dirty="0" smtClean="0"/>
              <a:t>Bullet</a:t>
            </a:r>
          </a:p>
          <a:p>
            <a:pPr lvl="0"/>
            <a:r>
              <a:rPr lang="en-US" sz="1800" dirty="0" smtClean="0"/>
              <a:t>Bullet</a:t>
            </a:r>
          </a:p>
          <a:p>
            <a:pPr lvl="0"/>
            <a:r>
              <a:rPr lang="en-US" sz="1800" dirty="0" smtClean="0"/>
              <a:t>Bullet</a:t>
            </a:r>
          </a:p>
          <a:p>
            <a:pPr lvl="0"/>
            <a:endParaRPr lang="en-US" dirty="0"/>
          </a:p>
        </p:txBody>
      </p:sp>
      <p:sp>
        <p:nvSpPr>
          <p:cNvPr id="10" name="Picture Placeholder 9"/>
          <p:cNvSpPr>
            <a:spLocks noGrp="1"/>
          </p:cNvSpPr>
          <p:nvPr>
            <p:ph type="pic" sz="quarter" idx="18"/>
          </p:nvPr>
        </p:nvSpPr>
        <p:spPr>
          <a:xfrm>
            <a:off x="2743200" y="1295400"/>
            <a:ext cx="1143000" cy="2743200"/>
          </a:xfrm>
          <a:prstGeom prst="rect">
            <a:avLst/>
          </a:prstGeom>
        </p:spPr>
        <p:txBody>
          <a:bodyPr/>
          <a:lstStyle/>
          <a:p>
            <a:r>
              <a:rPr lang="en-US" smtClean="0"/>
              <a:t>Click icon to add picture</a:t>
            </a:r>
            <a:endParaRPr lang="en-US" dirty="0"/>
          </a:p>
        </p:txBody>
      </p:sp>
      <p:sp>
        <p:nvSpPr>
          <p:cNvPr id="22" name="Picture Placeholder 9"/>
          <p:cNvSpPr>
            <a:spLocks noGrp="1"/>
          </p:cNvSpPr>
          <p:nvPr>
            <p:ph type="pic" sz="quarter" idx="19"/>
          </p:nvPr>
        </p:nvSpPr>
        <p:spPr>
          <a:xfrm>
            <a:off x="3962400" y="1295400"/>
            <a:ext cx="1143000" cy="2743200"/>
          </a:xfrm>
          <a:prstGeom prst="rect">
            <a:avLst/>
          </a:prstGeom>
        </p:spPr>
        <p:txBody>
          <a:bodyPr/>
          <a:lstStyle/>
          <a:p>
            <a:r>
              <a:rPr lang="en-US" smtClean="0"/>
              <a:t>Click icon to add picture</a:t>
            </a:r>
            <a:endParaRPr lang="en-US" dirty="0"/>
          </a:p>
        </p:txBody>
      </p:sp>
      <p:sp>
        <p:nvSpPr>
          <p:cNvPr id="24" name="Picture Placeholder 9"/>
          <p:cNvSpPr>
            <a:spLocks noGrp="1"/>
          </p:cNvSpPr>
          <p:nvPr>
            <p:ph type="pic" sz="quarter" idx="20"/>
          </p:nvPr>
        </p:nvSpPr>
        <p:spPr>
          <a:xfrm>
            <a:off x="5181600" y="1295400"/>
            <a:ext cx="1143000" cy="2743200"/>
          </a:xfrm>
          <a:prstGeom prst="rect">
            <a:avLst/>
          </a:prstGeom>
        </p:spPr>
        <p:txBody>
          <a:bodyPr/>
          <a:lstStyle/>
          <a:p>
            <a:r>
              <a:rPr lang="en-US" smtClean="0"/>
              <a:t>Click icon to add picture</a:t>
            </a:r>
            <a:endParaRPr lang="en-US" dirty="0"/>
          </a:p>
        </p:txBody>
      </p:sp>
      <p:sp>
        <p:nvSpPr>
          <p:cNvPr id="26" name="Picture Placeholder 9"/>
          <p:cNvSpPr>
            <a:spLocks noGrp="1"/>
          </p:cNvSpPr>
          <p:nvPr>
            <p:ph type="pic" sz="quarter" idx="21"/>
          </p:nvPr>
        </p:nvSpPr>
        <p:spPr>
          <a:xfrm>
            <a:off x="6400800" y="1295400"/>
            <a:ext cx="1143000" cy="2743200"/>
          </a:xfrm>
          <a:prstGeom prst="rect">
            <a:avLst/>
          </a:prstGeom>
        </p:spPr>
        <p:txBody>
          <a:bodyPr/>
          <a:lstStyle/>
          <a:p>
            <a:r>
              <a:rPr lang="en-US" smtClean="0"/>
              <a:t>Click icon to add picture</a:t>
            </a:r>
            <a:endParaRPr lang="en-US" dirty="0"/>
          </a:p>
        </p:txBody>
      </p:sp>
      <p:sp>
        <p:nvSpPr>
          <p:cNvPr id="27" name="Rectangle 26"/>
          <p:cNvSpPr/>
          <p:nvPr userDrawn="1"/>
        </p:nvSpPr>
        <p:spPr>
          <a:xfrm>
            <a:off x="2971800" y="378799"/>
            <a:ext cx="5715000" cy="76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600" dirty="0" smtClean="0">
                <a:solidFill>
                  <a:schemeClr val="tx1"/>
                </a:solidFill>
              </a:rPr>
              <a:t>Stevedoring Operations</a:t>
            </a:r>
          </a:p>
        </p:txBody>
      </p:sp>
      <p:sp>
        <p:nvSpPr>
          <p:cNvPr id="28" name="Rectangle 27"/>
          <p:cNvSpPr/>
          <p:nvPr userDrawn="1"/>
        </p:nvSpPr>
        <p:spPr>
          <a:xfrm>
            <a:off x="533400" y="838200"/>
            <a:ext cx="220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000" b="1" dirty="0" smtClean="0">
                <a:solidFill>
                  <a:schemeClr val="bg1"/>
                </a:solidFill>
              </a:rPr>
              <a:t>Capabilities</a:t>
            </a:r>
          </a:p>
        </p:txBody>
      </p:sp>
      <p:sp>
        <p:nvSpPr>
          <p:cNvPr id="23" name="Rectangle 22"/>
          <p:cNvSpPr/>
          <p:nvPr userDrawn="1"/>
        </p:nvSpPr>
        <p:spPr>
          <a:xfrm>
            <a:off x="7620000" y="4114800"/>
            <a:ext cx="1143000" cy="990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9"/>
          <p:cNvSpPr>
            <a:spLocks noGrp="1"/>
          </p:cNvSpPr>
          <p:nvPr>
            <p:ph type="pic" sz="quarter" idx="22"/>
          </p:nvPr>
        </p:nvSpPr>
        <p:spPr>
          <a:xfrm>
            <a:off x="7620000" y="1295400"/>
            <a:ext cx="1143000" cy="27432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249714359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rminal Ops Capabilities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2" name="Rectangle 1"/>
          <p:cNvSpPr/>
          <p:nvPr userDrawn="1"/>
        </p:nvSpPr>
        <p:spPr>
          <a:xfrm>
            <a:off x="2743200" y="4114800"/>
            <a:ext cx="1371600" cy="9875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305300" y="4117848"/>
            <a:ext cx="1371600" cy="9875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867400" y="4117848"/>
            <a:ext cx="1371600" cy="9875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391400" y="4114800"/>
            <a:ext cx="1371600" cy="990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57200" y="762001"/>
            <a:ext cx="2057400" cy="51023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533400" y="1295400"/>
            <a:ext cx="1981200" cy="4343400"/>
          </a:xfrm>
          <a:prstGeom prst="rect">
            <a:avLst/>
          </a:prstGeom>
        </p:spPr>
        <p:txBody>
          <a:bodyPr/>
          <a:lstStyle>
            <a:lvl1pPr marL="285750" indent="-285750">
              <a:buClr>
                <a:schemeClr val="bg1"/>
              </a:buClr>
              <a:buFont typeface="Arial" panose="020B0604020202020204" pitchFamily="34" charset="0"/>
              <a:buChar char="•"/>
              <a:defRPr sz="1800">
                <a:solidFill>
                  <a:schemeClr val="bg1"/>
                </a:solidFill>
              </a:defRPr>
            </a:lvl1pPr>
          </a:lstStyle>
          <a:p>
            <a:pPr lvl="0"/>
            <a:r>
              <a:rPr lang="en-US" sz="1800" dirty="0" smtClean="0"/>
              <a:t>Bullet</a:t>
            </a:r>
          </a:p>
          <a:p>
            <a:pPr lvl="0"/>
            <a:r>
              <a:rPr lang="en-US" sz="1800" dirty="0" smtClean="0"/>
              <a:t>Bullet</a:t>
            </a:r>
          </a:p>
          <a:p>
            <a:pPr lvl="0"/>
            <a:r>
              <a:rPr lang="en-US" sz="1800" dirty="0" smtClean="0"/>
              <a:t>Bullet</a:t>
            </a:r>
          </a:p>
          <a:p>
            <a:pPr lvl="0"/>
            <a:r>
              <a:rPr lang="en-US" sz="1800" dirty="0" smtClean="0"/>
              <a:t>Bullet</a:t>
            </a:r>
          </a:p>
          <a:p>
            <a:pPr lvl="0"/>
            <a:endParaRPr lang="en-US" dirty="0"/>
          </a:p>
        </p:txBody>
      </p:sp>
      <p:sp>
        <p:nvSpPr>
          <p:cNvPr id="10" name="Picture Placeholder 9"/>
          <p:cNvSpPr>
            <a:spLocks noGrp="1"/>
          </p:cNvSpPr>
          <p:nvPr>
            <p:ph type="pic" sz="quarter" idx="18"/>
          </p:nvPr>
        </p:nvSpPr>
        <p:spPr>
          <a:xfrm>
            <a:off x="2743200" y="1295400"/>
            <a:ext cx="1371600" cy="2743200"/>
          </a:xfrm>
          <a:prstGeom prst="rect">
            <a:avLst/>
          </a:prstGeom>
        </p:spPr>
        <p:txBody>
          <a:bodyPr/>
          <a:lstStyle/>
          <a:p>
            <a:r>
              <a:rPr lang="en-US" smtClean="0"/>
              <a:t>Click icon to add picture</a:t>
            </a:r>
            <a:endParaRPr lang="en-US" dirty="0"/>
          </a:p>
        </p:txBody>
      </p:sp>
      <p:sp>
        <p:nvSpPr>
          <p:cNvPr id="22" name="Picture Placeholder 9"/>
          <p:cNvSpPr>
            <a:spLocks noGrp="1"/>
          </p:cNvSpPr>
          <p:nvPr>
            <p:ph type="pic" sz="quarter" idx="19"/>
          </p:nvPr>
        </p:nvSpPr>
        <p:spPr>
          <a:xfrm>
            <a:off x="4305300" y="1295400"/>
            <a:ext cx="1371600" cy="2743200"/>
          </a:xfrm>
          <a:prstGeom prst="rect">
            <a:avLst/>
          </a:prstGeom>
        </p:spPr>
        <p:txBody>
          <a:bodyPr/>
          <a:lstStyle/>
          <a:p>
            <a:r>
              <a:rPr lang="en-US" smtClean="0"/>
              <a:t>Click icon to add picture</a:t>
            </a:r>
            <a:endParaRPr lang="en-US" dirty="0"/>
          </a:p>
        </p:txBody>
      </p:sp>
      <p:sp>
        <p:nvSpPr>
          <p:cNvPr id="24" name="Picture Placeholder 9"/>
          <p:cNvSpPr>
            <a:spLocks noGrp="1"/>
          </p:cNvSpPr>
          <p:nvPr>
            <p:ph type="pic" sz="quarter" idx="20"/>
          </p:nvPr>
        </p:nvSpPr>
        <p:spPr>
          <a:xfrm>
            <a:off x="5867400" y="1295400"/>
            <a:ext cx="1371600" cy="2743200"/>
          </a:xfrm>
          <a:prstGeom prst="rect">
            <a:avLst/>
          </a:prstGeom>
        </p:spPr>
        <p:txBody>
          <a:bodyPr/>
          <a:lstStyle/>
          <a:p>
            <a:r>
              <a:rPr lang="en-US" smtClean="0"/>
              <a:t>Click icon to add picture</a:t>
            </a:r>
            <a:endParaRPr lang="en-US" dirty="0"/>
          </a:p>
        </p:txBody>
      </p:sp>
      <p:sp>
        <p:nvSpPr>
          <p:cNvPr id="26" name="Picture Placeholder 9"/>
          <p:cNvSpPr>
            <a:spLocks noGrp="1"/>
          </p:cNvSpPr>
          <p:nvPr>
            <p:ph type="pic" sz="quarter" idx="21"/>
          </p:nvPr>
        </p:nvSpPr>
        <p:spPr>
          <a:xfrm>
            <a:off x="7391400" y="1295400"/>
            <a:ext cx="1371600" cy="2743200"/>
          </a:xfrm>
          <a:prstGeom prst="rect">
            <a:avLst/>
          </a:prstGeom>
        </p:spPr>
        <p:txBody>
          <a:bodyPr/>
          <a:lstStyle/>
          <a:p>
            <a:r>
              <a:rPr lang="en-US" smtClean="0"/>
              <a:t>Click icon to add picture</a:t>
            </a:r>
            <a:endParaRPr lang="en-US" dirty="0"/>
          </a:p>
        </p:txBody>
      </p:sp>
      <p:sp>
        <p:nvSpPr>
          <p:cNvPr id="27" name="Rectangle 26"/>
          <p:cNvSpPr/>
          <p:nvPr userDrawn="1"/>
        </p:nvSpPr>
        <p:spPr>
          <a:xfrm>
            <a:off x="2971800" y="378799"/>
            <a:ext cx="5715000" cy="76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600" dirty="0" smtClean="0">
                <a:solidFill>
                  <a:schemeClr val="tx1"/>
                </a:solidFill>
              </a:rPr>
              <a:t>Stevedoring Operations</a:t>
            </a:r>
          </a:p>
        </p:txBody>
      </p:sp>
      <p:sp>
        <p:nvSpPr>
          <p:cNvPr id="28" name="Rectangle 27"/>
          <p:cNvSpPr/>
          <p:nvPr userDrawn="1"/>
        </p:nvSpPr>
        <p:spPr>
          <a:xfrm>
            <a:off x="533400" y="838200"/>
            <a:ext cx="220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000" b="1" dirty="0" smtClean="0">
                <a:solidFill>
                  <a:schemeClr val="bg1"/>
                </a:solidFill>
              </a:rPr>
              <a:t>Capabilities</a:t>
            </a:r>
          </a:p>
        </p:txBody>
      </p:sp>
    </p:spTree>
    <p:extLst>
      <p:ext uri="{BB962C8B-B14F-4D97-AF65-F5344CB8AC3E}">
        <p14:creationId xmlns:p14="http://schemas.microsoft.com/office/powerpoint/2010/main" val="298643485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6" name="Straight Connector 5"/>
          <p:cNvCxnSpPr/>
          <p:nvPr userDrawn="1"/>
        </p:nvCxnSpPr>
        <p:spPr>
          <a:xfrm>
            <a:off x="6400800" y="4419600"/>
            <a:ext cx="0" cy="11430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2667000" y="4419600"/>
            <a:ext cx="3581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1600" dirty="0" smtClean="0">
                <a:solidFill>
                  <a:schemeClr val="tx1"/>
                </a:solidFill>
              </a:rPr>
              <a:t>www.tparkerhost.com</a:t>
            </a:r>
          </a:p>
          <a:p>
            <a:pPr lvl="0" algn="r"/>
            <a:r>
              <a:rPr lang="en-US" sz="1600" dirty="0" smtClean="0">
                <a:solidFill>
                  <a:schemeClr val="tx1"/>
                </a:solidFill>
              </a:rPr>
              <a:t>www.hostterminals.com</a:t>
            </a:r>
          </a:p>
          <a:p>
            <a:pPr lvl="0" algn="r"/>
            <a:r>
              <a:rPr lang="en-US" sz="1600" dirty="0" smtClean="0">
                <a:solidFill>
                  <a:schemeClr val="tx1"/>
                </a:solidFill>
              </a:rPr>
              <a:t>Tel: 757-627-6286</a:t>
            </a:r>
          </a:p>
          <a:p>
            <a:pPr lvl="0" algn="r"/>
            <a:r>
              <a:rPr lang="en-US" sz="1600" dirty="0" smtClean="0">
                <a:solidFill>
                  <a:schemeClr val="tx1"/>
                </a:solidFill>
              </a:rPr>
              <a:t>Fax: 757-627-3948</a:t>
            </a:r>
          </a:p>
        </p:txBody>
      </p:sp>
      <p:sp>
        <p:nvSpPr>
          <p:cNvPr id="8" name="Rectangle 7"/>
          <p:cNvSpPr/>
          <p:nvPr userDrawn="1"/>
        </p:nvSpPr>
        <p:spPr>
          <a:xfrm>
            <a:off x="6553201" y="4419600"/>
            <a:ext cx="2438399"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sz="1600" dirty="0" smtClean="0">
                <a:solidFill>
                  <a:schemeClr val="tx1"/>
                </a:solidFill>
              </a:rPr>
              <a:t>500 Plume Street East</a:t>
            </a:r>
          </a:p>
          <a:p>
            <a:pPr lvl="0" algn="l"/>
            <a:r>
              <a:rPr lang="en-US" sz="1600" dirty="0" smtClean="0">
                <a:solidFill>
                  <a:schemeClr val="tx1"/>
                </a:solidFill>
              </a:rPr>
              <a:t>Suite 600</a:t>
            </a:r>
          </a:p>
          <a:p>
            <a:pPr lvl="0" algn="l"/>
            <a:r>
              <a:rPr lang="en-US" sz="1600" dirty="0" smtClean="0">
                <a:solidFill>
                  <a:schemeClr val="tx1"/>
                </a:solidFill>
              </a:rPr>
              <a:t>Norfolk, Virginia 23510</a:t>
            </a:r>
          </a:p>
          <a:p>
            <a:pPr lvl="0" algn="l"/>
            <a:r>
              <a:rPr lang="en-US" sz="1600" dirty="0" smtClean="0">
                <a:solidFill>
                  <a:schemeClr val="tx1"/>
                </a:solidFill>
              </a:rPr>
              <a:t>contact@tparkerhost.com</a:t>
            </a:r>
          </a:p>
        </p:txBody>
      </p:sp>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7160" y="0"/>
            <a:ext cx="8869680" cy="4191000"/>
          </a:xfrm>
          <a:prstGeom prst="rect">
            <a:avLst/>
          </a:prstGeom>
        </p:spPr>
      </p:pic>
    </p:spTree>
    <p:extLst>
      <p:ext uri="{BB962C8B-B14F-4D97-AF65-F5344CB8AC3E}">
        <p14:creationId xmlns:p14="http://schemas.microsoft.com/office/powerpoint/2010/main" val="325187314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ft Photo - Rt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 Placeholder 9"/>
          <p:cNvSpPr>
            <a:spLocks noGrp="1"/>
          </p:cNvSpPr>
          <p:nvPr>
            <p:ph type="body" sz="quarter" idx="13" hasCustomPrompt="1"/>
          </p:nvPr>
        </p:nvSpPr>
        <p:spPr>
          <a:xfrm>
            <a:off x="4648200" y="990600"/>
            <a:ext cx="4114800" cy="4800600"/>
          </a:xfrm>
          <a:prstGeom prst="rect">
            <a:avLst/>
          </a:prstGeom>
        </p:spPr>
        <p:txBody>
          <a:bodyPr/>
          <a:lstStyle>
            <a:lvl1pPr marL="0" indent="0">
              <a:buFont typeface="Calibri" panose="020F0502020204030204" pitchFamily="34" charset="0"/>
              <a:buNone/>
              <a:defRPr sz="2400"/>
            </a:lvl1pPr>
            <a:lvl2pPr marL="457200" indent="0">
              <a:buNone/>
              <a:defRPr sz="2400"/>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None/>
              <a:defRPr/>
            </a:lvl5pPr>
          </a:lstStyle>
          <a:p>
            <a:pPr lvl="0"/>
            <a:r>
              <a:rPr lang="en-US" dirty="0" smtClean="0"/>
              <a:t>Click to add text</a:t>
            </a:r>
          </a:p>
          <a:p>
            <a:pPr lvl="1"/>
            <a:endParaRPr lang="en-US" dirty="0" smtClean="0"/>
          </a:p>
          <a:p>
            <a:pPr lvl="2"/>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4"/>
            <a:endParaRPr lang="en-US" dirty="0" smtClean="0"/>
          </a:p>
        </p:txBody>
      </p:sp>
      <p:sp>
        <p:nvSpPr>
          <p:cNvPr id="4" name="Picture Placeholder 3"/>
          <p:cNvSpPr>
            <a:spLocks noGrp="1"/>
          </p:cNvSpPr>
          <p:nvPr>
            <p:ph type="pic" sz="quarter" idx="14"/>
          </p:nvPr>
        </p:nvSpPr>
        <p:spPr>
          <a:xfrm>
            <a:off x="381000" y="990600"/>
            <a:ext cx="4114800" cy="4800600"/>
          </a:xfrm>
          <a:prstGeom prst="rect">
            <a:avLst/>
          </a:prstGeom>
        </p:spPr>
        <p:txBody>
          <a:bodyPr/>
          <a:lstStyle/>
          <a:p>
            <a:r>
              <a:rPr lang="en-US" smtClean="0"/>
              <a:t>Click icon to add picture</a:t>
            </a:r>
            <a:endParaRPr lang="en-US" dirty="0"/>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16954988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ft Text - Rt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Picture Placeholder 3"/>
          <p:cNvSpPr>
            <a:spLocks noGrp="1"/>
          </p:cNvSpPr>
          <p:nvPr>
            <p:ph type="pic" sz="quarter" idx="10"/>
          </p:nvPr>
        </p:nvSpPr>
        <p:spPr>
          <a:xfrm>
            <a:off x="4648200" y="990600"/>
            <a:ext cx="4114800" cy="4800600"/>
          </a:xfrm>
          <a:prstGeom prst="rect">
            <a:avLst/>
          </a:prstGeom>
        </p:spPr>
        <p:txBody>
          <a:bodyPr/>
          <a:lstStyle/>
          <a:p>
            <a:r>
              <a:rPr lang="en-US" smtClean="0"/>
              <a:t>Click icon to add picture</a:t>
            </a:r>
            <a:endParaRPr lang="en-US" dirty="0"/>
          </a:p>
        </p:txBody>
      </p:sp>
      <p:sp>
        <p:nvSpPr>
          <p:cNvPr id="8" name="Text Placeholder 7"/>
          <p:cNvSpPr>
            <a:spLocks noGrp="1"/>
          </p:cNvSpPr>
          <p:nvPr>
            <p:ph type="body" sz="quarter" idx="11" hasCustomPrompt="1"/>
          </p:nvPr>
        </p:nvSpPr>
        <p:spPr>
          <a:xfrm>
            <a:off x="381000" y="990600"/>
            <a:ext cx="4114800" cy="4800600"/>
          </a:xfrm>
          <a:prstGeom prst="rect">
            <a:avLst/>
          </a:prstGeom>
        </p:spPr>
        <p:txBody>
          <a:bodyPr/>
          <a:lstStyle>
            <a:lvl1pPr marL="0" indent="0">
              <a:buFont typeface="Arial" panose="020B0604020202020204" pitchFamily="34" charset="0"/>
              <a:buNone/>
              <a:defRPr sz="28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2490899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Text - Top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Picture Placeholder 3"/>
          <p:cNvSpPr>
            <a:spLocks noGrp="1"/>
          </p:cNvSpPr>
          <p:nvPr>
            <p:ph type="pic" sz="quarter" idx="10"/>
          </p:nvPr>
        </p:nvSpPr>
        <p:spPr>
          <a:xfrm>
            <a:off x="381000" y="990600"/>
            <a:ext cx="8382000" cy="1676400"/>
          </a:xfrm>
          <a:prstGeom prst="rect">
            <a:avLst/>
          </a:prstGeom>
        </p:spPr>
        <p:txBody>
          <a:bodyPr/>
          <a:lstStyle/>
          <a:p>
            <a:r>
              <a:rPr lang="en-US" smtClean="0"/>
              <a:t>Click icon to add picture</a:t>
            </a:r>
            <a:endParaRPr lang="en-US" dirty="0"/>
          </a:p>
        </p:txBody>
      </p:sp>
      <p:sp>
        <p:nvSpPr>
          <p:cNvPr id="8" name="Text Placeholder 7"/>
          <p:cNvSpPr>
            <a:spLocks noGrp="1"/>
          </p:cNvSpPr>
          <p:nvPr>
            <p:ph type="body" sz="quarter" idx="11" hasCustomPrompt="1"/>
          </p:nvPr>
        </p:nvSpPr>
        <p:spPr>
          <a:xfrm>
            <a:off x="381000" y="2743200"/>
            <a:ext cx="8382000" cy="3048000"/>
          </a:xfrm>
          <a:prstGeom prst="rect">
            <a:avLst/>
          </a:prstGeom>
        </p:spPr>
        <p:txBody>
          <a:bodyPr/>
          <a:lstStyle>
            <a:lvl1pPr marL="0" indent="0">
              <a:buFont typeface="Arial" panose="020B0604020202020204" pitchFamily="34" charset="0"/>
              <a:buNone/>
              <a:defRPr sz="28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3534423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Picture Placeholder 3"/>
          <p:cNvSpPr>
            <a:spLocks noGrp="1"/>
          </p:cNvSpPr>
          <p:nvPr>
            <p:ph type="pic" sz="quarter" idx="10" hasCustomPrompt="1"/>
          </p:nvPr>
        </p:nvSpPr>
        <p:spPr>
          <a:xfrm>
            <a:off x="381000" y="990600"/>
            <a:ext cx="8382000" cy="4800600"/>
          </a:xfrm>
          <a:prstGeom prst="rect">
            <a:avLst/>
          </a:prstGeom>
        </p:spPr>
        <p:txBody>
          <a:bodyPr/>
          <a:lstStyle>
            <a:lvl1pPr>
              <a:defRPr/>
            </a:lvl1pPr>
          </a:lstStyle>
          <a:p>
            <a:r>
              <a:rPr lang="en-US" dirty="0" smtClean="0"/>
              <a:t>Picture or Graphic</a:t>
            </a:r>
            <a:endParaRPr lang="en-US" dirty="0"/>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30500987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Footnot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4" name="Text Placeholder 3"/>
          <p:cNvSpPr>
            <a:spLocks noGrp="1"/>
          </p:cNvSpPr>
          <p:nvPr>
            <p:ph type="body" sz="quarter" idx="12"/>
          </p:nvPr>
        </p:nvSpPr>
        <p:spPr>
          <a:xfrm>
            <a:off x="381000" y="4800600"/>
            <a:ext cx="8382000" cy="990600"/>
          </a:xfrm>
          <a:prstGeom prst="rect">
            <a:avLst/>
          </a:prstGeom>
        </p:spPr>
        <p:txBody>
          <a:bodyPr/>
          <a:lstStyle>
            <a:lvl1pPr>
              <a:defRPr sz="1800"/>
            </a:lvl1pPr>
          </a:lstStyle>
          <a:p>
            <a:pPr lvl="0"/>
            <a:r>
              <a:rPr lang="en-US" smtClean="0"/>
              <a:t>Click to edit Master text styles</a:t>
            </a:r>
          </a:p>
        </p:txBody>
      </p:sp>
      <p:sp>
        <p:nvSpPr>
          <p:cNvPr id="8" name="Content Placeholder 7"/>
          <p:cNvSpPr>
            <a:spLocks noGrp="1"/>
          </p:cNvSpPr>
          <p:nvPr>
            <p:ph sz="quarter" idx="13"/>
          </p:nvPr>
        </p:nvSpPr>
        <p:spPr>
          <a:xfrm>
            <a:off x="381000" y="990600"/>
            <a:ext cx="8382000" cy="3733800"/>
          </a:xfrm>
          <a:prstGeom prst="rect">
            <a:avLst/>
          </a:prstGeom>
        </p:spPr>
        <p:txBody>
          <a:bodyPr/>
          <a:lstStyle/>
          <a:p>
            <a:pPr lvl="0"/>
            <a:r>
              <a:rPr lang="en-US" smtClean="0"/>
              <a:t>Click to edit Master text styles</a:t>
            </a:r>
          </a:p>
        </p:txBody>
      </p:sp>
    </p:spTree>
    <p:extLst>
      <p:ext uri="{BB962C8B-B14F-4D97-AF65-F5344CB8AC3E}">
        <p14:creationId xmlns:p14="http://schemas.microsoft.com/office/powerpoint/2010/main" val="4037437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57574480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4" name="Table Placeholder 3"/>
          <p:cNvSpPr>
            <a:spLocks noGrp="1"/>
          </p:cNvSpPr>
          <p:nvPr>
            <p:ph type="tbl" sz="quarter" idx="12"/>
          </p:nvPr>
        </p:nvSpPr>
        <p:spPr>
          <a:xfrm>
            <a:off x="381000" y="990600"/>
            <a:ext cx="8382000" cy="4800600"/>
          </a:xfrm>
          <a:prstGeom prst="rect">
            <a:avLst/>
          </a:prstGeom>
        </p:spPr>
        <p:txBody>
          <a:bodyPr/>
          <a:lstStyle/>
          <a:p>
            <a:r>
              <a:rPr lang="en-US" smtClean="0"/>
              <a:t>Click icon to add table</a:t>
            </a:r>
            <a:endParaRPr lang="en-US" dirty="0"/>
          </a:p>
        </p:txBody>
      </p:sp>
    </p:spTree>
    <p:extLst>
      <p:ext uri="{BB962C8B-B14F-4D97-AF65-F5344CB8AC3E}">
        <p14:creationId xmlns:p14="http://schemas.microsoft.com/office/powerpoint/2010/main" val="7631617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3" name="Chart Placeholder 2"/>
          <p:cNvSpPr>
            <a:spLocks noGrp="1"/>
          </p:cNvSpPr>
          <p:nvPr>
            <p:ph type="chart" sz="quarter" idx="13"/>
          </p:nvPr>
        </p:nvSpPr>
        <p:spPr>
          <a:xfrm>
            <a:off x="381000" y="990600"/>
            <a:ext cx="8382000" cy="4800600"/>
          </a:xfrm>
          <a:prstGeom prst="rect">
            <a:avLst/>
          </a:prstGeom>
        </p:spPr>
        <p:txBody>
          <a:bodyPr/>
          <a:lstStyle/>
          <a:p>
            <a:r>
              <a:rPr lang="en-US" smtClean="0"/>
              <a:t>Click icon to add chart</a:t>
            </a:r>
            <a:endParaRPr lang="en-US" dirty="0"/>
          </a:p>
        </p:txBody>
      </p:sp>
    </p:spTree>
    <p:extLst>
      <p:ext uri="{BB962C8B-B14F-4D97-AF65-F5344CB8AC3E}">
        <p14:creationId xmlns:p14="http://schemas.microsoft.com/office/powerpoint/2010/main" val="37640031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ttom Photo - Top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Picture Placeholder 3"/>
          <p:cNvSpPr>
            <a:spLocks noGrp="1"/>
          </p:cNvSpPr>
          <p:nvPr>
            <p:ph type="pic" sz="quarter" idx="10" hasCustomPrompt="1"/>
          </p:nvPr>
        </p:nvSpPr>
        <p:spPr>
          <a:xfrm>
            <a:off x="381000" y="2362200"/>
            <a:ext cx="8382000" cy="3429000"/>
          </a:xfrm>
          <a:prstGeom prst="rect">
            <a:avLst/>
          </a:prstGeom>
        </p:spPr>
        <p:txBody>
          <a:bodyPr/>
          <a:lstStyle>
            <a:lvl1pPr>
              <a:defRPr/>
            </a:lvl1pPr>
          </a:lstStyle>
          <a:p>
            <a:r>
              <a:rPr lang="en-US" dirty="0" smtClean="0"/>
              <a:t>Picture or Graphic</a:t>
            </a:r>
            <a:endParaRPr lang="en-US" dirty="0"/>
          </a:p>
        </p:txBody>
      </p:sp>
      <p:sp>
        <p:nvSpPr>
          <p:cNvPr id="3" name="Text Placeholder 2"/>
          <p:cNvSpPr>
            <a:spLocks noGrp="1"/>
          </p:cNvSpPr>
          <p:nvPr>
            <p:ph type="body" sz="quarter" idx="11" hasCustomPrompt="1"/>
          </p:nvPr>
        </p:nvSpPr>
        <p:spPr>
          <a:xfrm>
            <a:off x="381000" y="990600"/>
            <a:ext cx="8382000" cy="1219200"/>
          </a:xfrm>
          <a:prstGeom prst="rect">
            <a:avLst/>
          </a:prstGeom>
        </p:spPr>
        <p:txBody>
          <a:bodyPr/>
          <a:lstStyle>
            <a:lvl1pPr>
              <a:defRPr/>
            </a:lvl1pPr>
          </a:lstStyle>
          <a:p>
            <a:pPr lvl="0"/>
            <a:r>
              <a:rPr lang="en-US" dirty="0" smtClean="0"/>
              <a:t>Click to add text</a:t>
            </a:r>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233685033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s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381000" y="990600"/>
            <a:ext cx="4114800" cy="5334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5" name="Picture Placeholder 4"/>
          <p:cNvSpPr>
            <a:spLocks noGrp="1"/>
          </p:cNvSpPr>
          <p:nvPr>
            <p:ph type="pic" sz="quarter" idx="12"/>
          </p:nvPr>
        </p:nvSpPr>
        <p:spPr>
          <a:xfrm>
            <a:off x="381000" y="1600200"/>
            <a:ext cx="4114800" cy="4191000"/>
          </a:xfrm>
          <a:prstGeom prst="rect">
            <a:avLst/>
          </a:prstGeom>
        </p:spPr>
        <p:txBody>
          <a:bodyPr/>
          <a:lstStyle/>
          <a:p>
            <a:r>
              <a:rPr lang="en-US" smtClean="0"/>
              <a:t>Click icon to add picture</a:t>
            </a:r>
            <a:endParaRPr lang="en-US" dirty="0"/>
          </a:p>
        </p:txBody>
      </p:sp>
      <p:sp>
        <p:nvSpPr>
          <p:cNvPr id="10"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9" name="Text Placeholder 7"/>
          <p:cNvSpPr>
            <a:spLocks noGrp="1"/>
          </p:cNvSpPr>
          <p:nvPr>
            <p:ph type="body" sz="quarter" idx="13" hasCustomPrompt="1"/>
          </p:nvPr>
        </p:nvSpPr>
        <p:spPr>
          <a:xfrm>
            <a:off x="4648200" y="990600"/>
            <a:ext cx="4114800" cy="5334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1" name="Picture Placeholder 4"/>
          <p:cNvSpPr>
            <a:spLocks noGrp="1"/>
          </p:cNvSpPr>
          <p:nvPr>
            <p:ph type="pic" sz="quarter" idx="14"/>
          </p:nvPr>
        </p:nvSpPr>
        <p:spPr>
          <a:xfrm>
            <a:off x="4648200" y="1600200"/>
            <a:ext cx="4114800" cy="4191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417585405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381000" y="990600"/>
            <a:ext cx="4114800" cy="5334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0"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9" name="Text Placeholder 7"/>
          <p:cNvSpPr>
            <a:spLocks noGrp="1"/>
          </p:cNvSpPr>
          <p:nvPr>
            <p:ph type="body" sz="quarter" idx="13" hasCustomPrompt="1"/>
          </p:nvPr>
        </p:nvSpPr>
        <p:spPr>
          <a:xfrm>
            <a:off x="4648200" y="990600"/>
            <a:ext cx="4114800" cy="5334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3" name="Chart Placeholder 2"/>
          <p:cNvSpPr>
            <a:spLocks noGrp="1"/>
          </p:cNvSpPr>
          <p:nvPr>
            <p:ph type="chart" sz="quarter" idx="15"/>
          </p:nvPr>
        </p:nvSpPr>
        <p:spPr>
          <a:xfrm>
            <a:off x="381000" y="1600200"/>
            <a:ext cx="4114800" cy="4191000"/>
          </a:xfrm>
          <a:prstGeom prst="rect">
            <a:avLst/>
          </a:prstGeom>
        </p:spPr>
        <p:txBody>
          <a:bodyPr/>
          <a:lstStyle/>
          <a:p>
            <a:r>
              <a:rPr lang="en-US" smtClean="0"/>
              <a:t>Click icon to add chart</a:t>
            </a:r>
            <a:endParaRPr lang="en-US" dirty="0"/>
          </a:p>
        </p:txBody>
      </p:sp>
      <p:sp>
        <p:nvSpPr>
          <p:cNvPr id="12" name="Chart Placeholder 2"/>
          <p:cNvSpPr>
            <a:spLocks noGrp="1"/>
          </p:cNvSpPr>
          <p:nvPr>
            <p:ph type="chart" sz="quarter" idx="16"/>
          </p:nvPr>
        </p:nvSpPr>
        <p:spPr>
          <a:xfrm>
            <a:off x="4648200" y="1600200"/>
            <a:ext cx="4114800" cy="4191000"/>
          </a:xfrm>
          <a:prstGeom prst="rect">
            <a:avLst/>
          </a:prstGeom>
        </p:spPr>
        <p:txBody>
          <a:bodyPr/>
          <a:lstStyle/>
          <a:p>
            <a:r>
              <a:rPr lang="en-US" smtClean="0"/>
              <a:t>Click icon to add chart</a:t>
            </a:r>
            <a:endParaRPr lang="en-US" dirty="0"/>
          </a:p>
        </p:txBody>
      </p:sp>
    </p:spTree>
    <p:extLst>
      <p:ext uri="{BB962C8B-B14F-4D97-AF65-F5344CB8AC3E}">
        <p14:creationId xmlns:p14="http://schemas.microsoft.com/office/powerpoint/2010/main" val="99695612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harts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381000" y="990600"/>
            <a:ext cx="4114800" cy="5334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0"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9" name="Text Placeholder 7"/>
          <p:cNvSpPr>
            <a:spLocks noGrp="1"/>
          </p:cNvSpPr>
          <p:nvPr>
            <p:ph type="body" sz="quarter" idx="13" hasCustomPrompt="1"/>
          </p:nvPr>
        </p:nvSpPr>
        <p:spPr>
          <a:xfrm>
            <a:off x="4648200" y="990600"/>
            <a:ext cx="4114800" cy="5334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3" name="Chart Placeholder 2"/>
          <p:cNvSpPr>
            <a:spLocks noGrp="1"/>
          </p:cNvSpPr>
          <p:nvPr>
            <p:ph type="chart" sz="quarter" idx="15"/>
          </p:nvPr>
        </p:nvSpPr>
        <p:spPr>
          <a:xfrm>
            <a:off x="381000" y="1600200"/>
            <a:ext cx="4114800" cy="2286000"/>
          </a:xfrm>
          <a:prstGeom prst="rect">
            <a:avLst/>
          </a:prstGeom>
        </p:spPr>
        <p:txBody>
          <a:bodyPr/>
          <a:lstStyle/>
          <a:p>
            <a:r>
              <a:rPr lang="en-US" smtClean="0"/>
              <a:t>Click icon to add chart</a:t>
            </a:r>
            <a:endParaRPr lang="en-US" dirty="0"/>
          </a:p>
        </p:txBody>
      </p:sp>
      <p:sp>
        <p:nvSpPr>
          <p:cNvPr id="12" name="Chart Placeholder 2"/>
          <p:cNvSpPr>
            <a:spLocks noGrp="1"/>
          </p:cNvSpPr>
          <p:nvPr>
            <p:ph type="chart" sz="quarter" idx="16"/>
          </p:nvPr>
        </p:nvSpPr>
        <p:spPr>
          <a:xfrm>
            <a:off x="4648200" y="1600200"/>
            <a:ext cx="4114800" cy="2286000"/>
          </a:xfrm>
          <a:prstGeom prst="rect">
            <a:avLst/>
          </a:prstGeom>
        </p:spPr>
        <p:txBody>
          <a:bodyPr/>
          <a:lstStyle/>
          <a:p>
            <a:r>
              <a:rPr lang="en-US" smtClean="0"/>
              <a:t>Click icon to add chart</a:t>
            </a:r>
            <a:endParaRPr lang="en-US" dirty="0"/>
          </a:p>
        </p:txBody>
      </p:sp>
      <p:sp>
        <p:nvSpPr>
          <p:cNvPr id="4" name="Chart Placeholder 3"/>
          <p:cNvSpPr>
            <a:spLocks noGrp="1"/>
          </p:cNvSpPr>
          <p:nvPr>
            <p:ph type="chart" sz="quarter" idx="17"/>
          </p:nvPr>
        </p:nvSpPr>
        <p:spPr>
          <a:xfrm>
            <a:off x="381000" y="4038600"/>
            <a:ext cx="8382000" cy="1752600"/>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12550766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Sm Text - 2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75" y="0"/>
            <a:ext cx="9140025" cy="6857999"/>
          </a:xfrm>
          <a:prstGeom prst="rect">
            <a:avLst/>
          </a:prstGeom>
        </p:spPr>
      </p:pic>
      <p:sp>
        <p:nvSpPr>
          <p:cNvPr id="8" name="Text Placeholder 7"/>
          <p:cNvSpPr>
            <a:spLocks noGrp="1"/>
          </p:cNvSpPr>
          <p:nvPr>
            <p:ph type="body" sz="quarter" idx="11" hasCustomPrompt="1"/>
          </p:nvPr>
        </p:nvSpPr>
        <p:spPr>
          <a:xfrm>
            <a:off x="381000" y="990600"/>
            <a:ext cx="4343400" cy="8382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5" name="Picture Placeholder 4"/>
          <p:cNvSpPr>
            <a:spLocks noGrp="1"/>
          </p:cNvSpPr>
          <p:nvPr>
            <p:ph type="pic" sz="quarter" idx="12"/>
          </p:nvPr>
        </p:nvSpPr>
        <p:spPr>
          <a:xfrm>
            <a:off x="381000" y="1981200"/>
            <a:ext cx="4343400" cy="3810000"/>
          </a:xfrm>
          <a:prstGeom prst="rect">
            <a:avLst/>
          </a:prstGeom>
        </p:spPr>
        <p:txBody>
          <a:bodyPr/>
          <a:lstStyle/>
          <a:p>
            <a:r>
              <a:rPr lang="en-US" smtClean="0"/>
              <a:t>Click icon to add picture</a:t>
            </a:r>
            <a:endParaRPr lang="en-US" dirty="0"/>
          </a:p>
        </p:txBody>
      </p:sp>
      <p:sp>
        <p:nvSpPr>
          <p:cNvPr id="10" name="Picture Placeholder 4"/>
          <p:cNvSpPr>
            <a:spLocks noGrp="1"/>
          </p:cNvSpPr>
          <p:nvPr>
            <p:ph type="pic" sz="quarter" idx="13"/>
          </p:nvPr>
        </p:nvSpPr>
        <p:spPr>
          <a:xfrm>
            <a:off x="4876800" y="990600"/>
            <a:ext cx="3886200" cy="4800600"/>
          </a:xfrm>
          <a:prstGeom prst="rect">
            <a:avLst/>
          </a:prstGeom>
        </p:spPr>
        <p:txBody>
          <a:bodyPr/>
          <a:lstStyle/>
          <a:p>
            <a:r>
              <a:rPr lang="en-US" smtClean="0"/>
              <a:t>Click icon to add picture</a:t>
            </a:r>
            <a:endParaRPr lang="en-US" dirty="0"/>
          </a:p>
        </p:txBody>
      </p:sp>
      <p:sp>
        <p:nvSpPr>
          <p:cNvPr id="9"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131503201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Thin Photos or Graphic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Picture Placeholder 3"/>
          <p:cNvSpPr>
            <a:spLocks noGrp="1"/>
          </p:cNvSpPr>
          <p:nvPr>
            <p:ph type="pic" sz="quarter" idx="10" hasCustomPrompt="1"/>
          </p:nvPr>
        </p:nvSpPr>
        <p:spPr>
          <a:xfrm>
            <a:off x="381000" y="3505200"/>
            <a:ext cx="8382000" cy="2286000"/>
          </a:xfrm>
          <a:prstGeom prst="rect">
            <a:avLst/>
          </a:prstGeom>
        </p:spPr>
        <p:txBody>
          <a:bodyPr/>
          <a:lstStyle>
            <a:lvl1pPr>
              <a:defRPr/>
            </a:lvl1pPr>
          </a:lstStyle>
          <a:p>
            <a:r>
              <a:rPr lang="en-US" dirty="0" smtClean="0"/>
              <a:t>Picture</a:t>
            </a:r>
            <a:endParaRPr lang="en-US" dirty="0"/>
          </a:p>
        </p:txBody>
      </p:sp>
      <p:sp>
        <p:nvSpPr>
          <p:cNvPr id="5" name="Picture Placeholder 3"/>
          <p:cNvSpPr>
            <a:spLocks noGrp="1"/>
          </p:cNvSpPr>
          <p:nvPr>
            <p:ph type="pic" sz="quarter" idx="11" hasCustomPrompt="1"/>
          </p:nvPr>
        </p:nvSpPr>
        <p:spPr>
          <a:xfrm>
            <a:off x="381000" y="990600"/>
            <a:ext cx="8382000" cy="2362200"/>
          </a:xfrm>
          <a:prstGeom prst="rect">
            <a:avLst/>
          </a:prstGeom>
        </p:spPr>
        <p:txBody>
          <a:bodyPr/>
          <a:lstStyle>
            <a:lvl1pPr>
              <a:defRPr/>
            </a:lvl1pPr>
          </a:lstStyle>
          <a:p>
            <a:r>
              <a:rPr lang="en-US" dirty="0" smtClean="0"/>
              <a:t>Picture</a:t>
            </a:r>
            <a:endParaRPr lang="en-US" dirty="0"/>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416462227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Picture Placeholder 4"/>
          <p:cNvSpPr>
            <a:spLocks noGrp="1"/>
          </p:cNvSpPr>
          <p:nvPr>
            <p:ph type="pic" sz="quarter" idx="17"/>
          </p:nvPr>
        </p:nvSpPr>
        <p:spPr>
          <a:xfrm>
            <a:off x="3048000" y="990600"/>
            <a:ext cx="2971800" cy="4800600"/>
          </a:xfrm>
          <a:prstGeom prst="rect">
            <a:avLst/>
          </a:prstGeom>
        </p:spPr>
        <p:txBody>
          <a:bodyPr/>
          <a:lstStyle/>
          <a:p>
            <a:r>
              <a:rPr lang="en-US" smtClean="0"/>
              <a:t>Click icon to add picture</a:t>
            </a:r>
            <a:endParaRPr lang="en-US" dirty="0"/>
          </a:p>
        </p:txBody>
      </p:sp>
      <p:sp>
        <p:nvSpPr>
          <p:cNvPr id="1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17" name="Picture Placeholder 4"/>
          <p:cNvSpPr>
            <a:spLocks noGrp="1"/>
          </p:cNvSpPr>
          <p:nvPr>
            <p:ph type="pic" sz="quarter" idx="13"/>
          </p:nvPr>
        </p:nvSpPr>
        <p:spPr>
          <a:xfrm>
            <a:off x="381000" y="990600"/>
            <a:ext cx="2514600" cy="2286000"/>
          </a:xfrm>
          <a:prstGeom prst="rect">
            <a:avLst/>
          </a:prstGeom>
        </p:spPr>
        <p:txBody>
          <a:bodyPr/>
          <a:lstStyle/>
          <a:p>
            <a:r>
              <a:rPr lang="en-US" smtClean="0"/>
              <a:t>Click icon to add picture</a:t>
            </a:r>
            <a:endParaRPr lang="en-US" dirty="0"/>
          </a:p>
        </p:txBody>
      </p:sp>
      <p:sp>
        <p:nvSpPr>
          <p:cNvPr id="18" name="Picture Placeholder 4"/>
          <p:cNvSpPr>
            <a:spLocks noGrp="1"/>
          </p:cNvSpPr>
          <p:nvPr>
            <p:ph type="pic" sz="quarter" idx="14"/>
          </p:nvPr>
        </p:nvSpPr>
        <p:spPr>
          <a:xfrm>
            <a:off x="381000" y="3429000"/>
            <a:ext cx="2514600" cy="2362200"/>
          </a:xfrm>
          <a:prstGeom prst="rect">
            <a:avLst/>
          </a:prstGeom>
        </p:spPr>
        <p:txBody>
          <a:bodyPr/>
          <a:lstStyle/>
          <a:p>
            <a:r>
              <a:rPr lang="en-US" smtClean="0"/>
              <a:t>Click icon to add picture</a:t>
            </a:r>
            <a:endParaRPr lang="en-US" dirty="0"/>
          </a:p>
        </p:txBody>
      </p:sp>
      <p:sp>
        <p:nvSpPr>
          <p:cNvPr id="19" name="Picture Placeholder 4"/>
          <p:cNvSpPr>
            <a:spLocks noGrp="1"/>
          </p:cNvSpPr>
          <p:nvPr>
            <p:ph type="pic" sz="quarter" idx="18"/>
          </p:nvPr>
        </p:nvSpPr>
        <p:spPr>
          <a:xfrm>
            <a:off x="6172200" y="990600"/>
            <a:ext cx="2590800" cy="2286000"/>
          </a:xfrm>
          <a:prstGeom prst="rect">
            <a:avLst/>
          </a:prstGeom>
        </p:spPr>
        <p:txBody>
          <a:bodyPr/>
          <a:lstStyle/>
          <a:p>
            <a:r>
              <a:rPr lang="en-US" smtClean="0"/>
              <a:t>Click icon to add picture</a:t>
            </a:r>
            <a:endParaRPr lang="en-US" dirty="0"/>
          </a:p>
        </p:txBody>
      </p:sp>
      <p:sp>
        <p:nvSpPr>
          <p:cNvPr id="20" name="Picture Placeholder 4"/>
          <p:cNvSpPr>
            <a:spLocks noGrp="1"/>
          </p:cNvSpPr>
          <p:nvPr>
            <p:ph type="pic" sz="quarter" idx="19"/>
          </p:nvPr>
        </p:nvSpPr>
        <p:spPr>
          <a:xfrm>
            <a:off x="6172200" y="3429000"/>
            <a:ext cx="2590800" cy="23622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168250657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Flowchart -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hart Placeholder 3"/>
          <p:cNvSpPr>
            <a:spLocks noGrp="1"/>
          </p:cNvSpPr>
          <p:nvPr>
            <p:ph type="chart" sz="quarter" idx="10" hasCustomPrompt="1"/>
          </p:nvPr>
        </p:nvSpPr>
        <p:spPr>
          <a:xfrm>
            <a:off x="457200" y="990600"/>
            <a:ext cx="8229600" cy="2286000"/>
          </a:xfrm>
          <a:prstGeom prst="rect">
            <a:avLst/>
          </a:prstGeom>
        </p:spPr>
        <p:txBody>
          <a:bodyPr/>
          <a:lstStyle>
            <a:lvl1pPr>
              <a:defRPr/>
            </a:lvl1pPr>
          </a:lstStyle>
          <a:p>
            <a:r>
              <a:rPr lang="en-US" dirty="0" smtClean="0"/>
              <a:t>Add Flowchart, Graph, Info-graphic</a:t>
            </a:r>
            <a:endParaRPr lang="en-US" dirty="0"/>
          </a:p>
        </p:txBody>
      </p:sp>
      <p:sp>
        <p:nvSpPr>
          <p:cNvPr id="6" name="Chart Placeholder 3"/>
          <p:cNvSpPr>
            <a:spLocks noGrp="1"/>
          </p:cNvSpPr>
          <p:nvPr>
            <p:ph type="chart" sz="quarter" idx="11" hasCustomPrompt="1"/>
          </p:nvPr>
        </p:nvSpPr>
        <p:spPr>
          <a:xfrm>
            <a:off x="457200" y="3429000"/>
            <a:ext cx="8229600" cy="2362200"/>
          </a:xfrm>
          <a:prstGeom prst="rect">
            <a:avLst/>
          </a:prstGeom>
        </p:spPr>
        <p:txBody>
          <a:bodyPr/>
          <a:lstStyle>
            <a:lvl1pPr>
              <a:defRPr/>
            </a:lvl1pPr>
          </a:lstStyle>
          <a:p>
            <a:r>
              <a:rPr lang="en-US" dirty="0" smtClean="0"/>
              <a:t>Add Flowchart, Graph, Info-graphic</a:t>
            </a:r>
            <a:endParaRPr lang="en-US" dirty="0"/>
          </a:p>
        </p:txBody>
      </p:sp>
      <p:sp>
        <p:nvSpPr>
          <p:cNvPr id="8"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8261719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9" name="Text Placeholder 8"/>
          <p:cNvSpPr>
            <a:spLocks noGrp="1"/>
          </p:cNvSpPr>
          <p:nvPr>
            <p:ph type="body" sz="quarter" idx="13" hasCustomPrompt="1"/>
          </p:nvPr>
        </p:nvSpPr>
        <p:spPr>
          <a:xfrm>
            <a:off x="228599" y="2819400"/>
            <a:ext cx="8686800" cy="3048000"/>
          </a:xfrm>
          <a:prstGeom prst="rect">
            <a:avLst/>
          </a:prstGeom>
        </p:spPr>
        <p:txBody>
          <a:bodyPr anchor="ctr"/>
          <a:lstStyle>
            <a:lvl1pPr algn="ctr">
              <a:defRPr sz="4000" b="1" baseline="0"/>
            </a:lvl1pPr>
          </a:lstStyle>
          <a:p>
            <a:pPr lvl="0"/>
            <a:r>
              <a:rPr lang="en-US" dirty="0" smtClean="0"/>
              <a:t>Presentation Title Here</a:t>
            </a:r>
          </a:p>
        </p:txBody>
      </p:sp>
    </p:spTree>
    <p:extLst>
      <p:ext uri="{BB962C8B-B14F-4D97-AF65-F5344CB8AC3E}">
        <p14:creationId xmlns:p14="http://schemas.microsoft.com/office/powerpoint/2010/main" val="10665320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9" name="Text Placeholder 8"/>
          <p:cNvSpPr>
            <a:spLocks noGrp="1"/>
          </p:cNvSpPr>
          <p:nvPr>
            <p:ph type="body" sz="quarter" idx="10" hasCustomPrompt="1"/>
          </p:nvPr>
        </p:nvSpPr>
        <p:spPr>
          <a:xfrm>
            <a:off x="2209800" y="6096000"/>
            <a:ext cx="6400800" cy="304800"/>
          </a:xfrm>
          <a:prstGeom prst="rect">
            <a:avLst/>
          </a:prstGeom>
        </p:spPr>
        <p:txBody>
          <a:bodyPr/>
          <a:lstStyle>
            <a:lvl1pPr>
              <a:defRPr sz="2000" baseline="0"/>
            </a:lvl1pPr>
          </a:lstStyle>
          <a:p>
            <a:pPr lvl="0"/>
            <a:r>
              <a:rPr lang="en-US" sz="2000" dirty="0" smtClean="0"/>
              <a:t>Footnotes can go here</a:t>
            </a:r>
            <a:endParaRPr lang="en-US" dirty="0"/>
          </a:p>
        </p:txBody>
      </p:sp>
    </p:spTree>
    <p:extLst>
      <p:ext uri="{BB962C8B-B14F-4D97-AF65-F5344CB8AC3E}">
        <p14:creationId xmlns:p14="http://schemas.microsoft.com/office/powerpoint/2010/main" val="26442150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Flowchart - Graph">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hart Placeholder 3"/>
          <p:cNvSpPr>
            <a:spLocks noGrp="1"/>
          </p:cNvSpPr>
          <p:nvPr>
            <p:ph type="chart" sz="quarter" idx="10" hasCustomPrompt="1"/>
          </p:nvPr>
        </p:nvSpPr>
        <p:spPr>
          <a:xfrm>
            <a:off x="4648200" y="990600"/>
            <a:ext cx="4038600" cy="4800600"/>
          </a:xfrm>
          <a:prstGeom prst="rect">
            <a:avLst/>
          </a:prstGeom>
        </p:spPr>
        <p:txBody>
          <a:bodyPr/>
          <a:lstStyle>
            <a:lvl1pPr>
              <a:defRPr/>
            </a:lvl1pPr>
          </a:lstStyle>
          <a:p>
            <a:r>
              <a:rPr lang="en-US" dirty="0" smtClean="0"/>
              <a:t>Add Flowchart, Graph, Info-graphic</a:t>
            </a:r>
            <a:endParaRPr lang="en-US" dirty="0"/>
          </a:p>
        </p:txBody>
      </p:sp>
      <p:sp>
        <p:nvSpPr>
          <p:cNvPr id="5" name="Text Placeholder 4"/>
          <p:cNvSpPr>
            <a:spLocks noGrp="1"/>
          </p:cNvSpPr>
          <p:nvPr>
            <p:ph type="body" sz="quarter" idx="11"/>
          </p:nvPr>
        </p:nvSpPr>
        <p:spPr>
          <a:xfrm>
            <a:off x="457200" y="990600"/>
            <a:ext cx="3962400" cy="4800600"/>
          </a:xfrm>
          <a:prstGeom prst="rect">
            <a:avLst/>
          </a:prstGeom>
        </p:spPr>
        <p:txBody>
          <a:bodyPr/>
          <a:lstStyle>
            <a:lvl2pPr marL="742950" indent="-285750">
              <a:buFont typeface="Arial" panose="020B0604020202020204" pitchFamily="34" charset="0"/>
              <a:buChar char="•"/>
              <a:defRPr/>
            </a:lvl2pPr>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pPr lvl="0"/>
            <a:r>
              <a:rPr lang="en-US" smtClean="0"/>
              <a:t>Click to edit Master text styles</a:t>
            </a:r>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257972692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T 1 Text - 4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381000" y="990600"/>
            <a:ext cx="2819400" cy="48006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5"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16" name="Picture Placeholder 4"/>
          <p:cNvSpPr>
            <a:spLocks noGrp="1"/>
          </p:cNvSpPr>
          <p:nvPr>
            <p:ph type="pic" sz="quarter" idx="13"/>
          </p:nvPr>
        </p:nvSpPr>
        <p:spPr>
          <a:xfrm>
            <a:off x="3429000" y="990600"/>
            <a:ext cx="2514600" cy="2286000"/>
          </a:xfrm>
          <a:prstGeom prst="rect">
            <a:avLst/>
          </a:prstGeom>
        </p:spPr>
        <p:txBody>
          <a:bodyPr/>
          <a:lstStyle/>
          <a:p>
            <a:r>
              <a:rPr lang="en-US" smtClean="0"/>
              <a:t>Click icon to add picture</a:t>
            </a:r>
            <a:endParaRPr lang="en-US" dirty="0"/>
          </a:p>
        </p:txBody>
      </p:sp>
      <p:sp>
        <p:nvSpPr>
          <p:cNvPr id="17" name="Picture Placeholder 4"/>
          <p:cNvSpPr>
            <a:spLocks noGrp="1"/>
          </p:cNvSpPr>
          <p:nvPr>
            <p:ph type="pic" sz="quarter" idx="14"/>
          </p:nvPr>
        </p:nvSpPr>
        <p:spPr>
          <a:xfrm>
            <a:off x="3429000" y="3429000"/>
            <a:ext cx="2514600" cy="2362200"/>
          </a:xfrm>
          <a:prstGeom prst="rect">
            <a:avLst/>
          </a:prstGeom>
        </p:spPr>
        <p:txBody>
          <a:bodyPr/>
          <a:lstStyle/>
          <a:p>
            <a:r>
              <a:rPr lang="en-US" smtClean="0"/>
              <a:t>Click icon to add picture</a:t>
            </a:r>
            <a:endParaRPr lang="en-US" dirty="0"/>
          </a:p>
        </p:txBody>
      </p:sp>
      <p:sp>
        <p:nvSpPr>
          <p:cNvPr id="18" name="Picture Placeholder 4"/>
          <p:cNvSpPr>
            <a:spLocks noGrp="1"/>
          </p:cNvSpPr>
          <p:nvPr>
            <p:ph type="pic" sz="quarter" idx="15"/>
          </p:nvPr>
        </p:nvSpPr>
        <p:spPr>
          <a:xfrm>
            <a:off x="6172200" y="990600"/>
            <a:ext cx="2514600" cy="2286000"/>
          </a:xfrm>
          <a:prstGeom prst="rect">
            <a:avLst/>
          </a:prstGeom>
        </p:spPr>
        <p:txBody>
          <a:bodyPr/>
          <a:lstStyle/>
          <a:p>
            <a:r>
              <a:rPr lang="en-US" smtClean="0"/>
              <a:t>Click icon to add picture</a:t>
            </a:r>
            <a:endParaRPr lang="en-US" dirty="0"/>
          </a:p>
        </p:txBody>
      </p:sp>
      <p:sp>
        <p:nvSpPr>
          <p:cNvPr id="19" name="Picture Placeholder 4"/>
          <p:cNvSpPr>
            <a:spLocks noGrp="1"/>
          </p:cNvSpPr>
          <p:nvPr>
            <p:ph type="pic" sz="quarter" idx="16"/>
          </p:nvPr>
        </p:nvSpPr>
        <p:spPr>
          <a:xfrm>
            <a:off x="6172200" y="3429000"/>
            <a:ext cx="2514600" cy="23622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103433165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Photos &amp;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8" name="Text Placeholder 7"/>
          <p:cNvSpPr>
            <a:spLocks noGrp="1"/>
          </p:cNvSpPr>
          <p:nvPr>
            <p:ph type="body" sz="quarter" idx="11" hasCustomPrompt="1"/>
          </p:nvPr>
        </p:nvSpPr>
        <p:spPr>
          <a:xfrm>
            <a:off x="3124200" y="990600"/>
            <a:ext cx="2895600" cy="48006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0" name="Picture Placeholder 4"/>
          <p:cNvSpPr>
            <a:spLocks noGrp="1"/>
          </p:cNvSpPr>
          <p:nvPr>
            <p:ph type="pic" sz="quarter" idx="13"/>
          </p:nvPr>
        </p:nvSpPr>
        <p:spPr>
          <a:xfrm>
            <a:off x="381000" y="990600"/>
            <a:ext cx="2514600" cy="2286000"/>
          </a:xfrm>
          <a:prstGeom prst="rect">
            <a:avLst/>
          </a:prstGeom>
        </p:spPr>
        <p:txBody>
          <a:bodyPr/>
          <a:lstStyle/>
          <a:p>
            <a:r>
              <a:rPr lang="en-US" smtClean="0"/>
              <a:t>Click icon to add picture</a:t>
            </a:r>
            <a:endParaRPr lang="en-US" dirty="0"/>
          </a:p>
        </p:txBody>
      </p:sp>
      <p:sp>
        <p:nvSpPr>
          <p:cNvPr id="9" name="Picture Placeholder 4"/>
          <p:cNvSpPr>
            <a:spLocks noGrp="1"/>
          </p:cNvSpPr>
          <p:nvPr>
            <p:ph type="pic" sz="quarter" idx="14"/>
          </p:nvPr>
        </p:nvSpPr>
        <p:spPr>
          <a:xfrm>
            <a:off x="381000" y="3429000"/>
            <a:ext cx="2514600" cy="2362200"/>
          </a:xfrm>
          <a:prstGeom prst="rect">
            <a:avLst/>
          </a:prstGeom>
        </p:spPr>
        <p:txBody>
          <a:bodyPr/>
          <a:lstStyle/>
          <a:p>
            <a:r>
              <a:rPr lang="en-US" smtClean="0"/>
              <a:t>Click icon to add picture</a:t>
            </a:r>
            <a:endParaRPr lang="en-US" dirty="0"/>
          </a:p>
        </p:txBody>
      </p:sp>
      <p:sp>
        <p:nvSpPr>
          <p:cNvPr id="14"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15" name="Picture Placeholder 4"/>
          <p:cNvSpPr>
            <a:spLocks noGrp="1"/>
          </p:cNvSpPr>
          <p:nvPr>
            <p:ph type="pic" sz="quarter" idx="15"/>
          </p:nvPr>
        </p:nvSpPr>
        <p:spPr>
          <a:xfrm>
            <a:off x="6248400" y="990600"/>
            <a:ext cx="2514600" cy="2286000"/>
          </a:xfrm>
          <a:prstGeom prst="rect">
            <a:avLst/>
          </a:prstGeom>
        </p:spPr>
        <p:txBody>
          <a:bodyPr/>
          <a:lstStyle/>
          <a:p>
            <a:r>
              <a:rPr lang="en-US" smtClean="0"/>
              <a:t>Click icon to add picture</a:t>
            </a:r>
            <a:endParaRPr lang="en-US" dirty="0"/>
          </a:p>
        </p:txBody>
      </p:sp>
      <p:sp>
        <p:nvSpPr>
          <p:cNvPr id="16" name="Picture Placeholder 4"/>
          <p:cNvSpPr>
            <a:spLocks noGrp="1"/>
          </p:cNvSpPr>
          <p:nvPr>
            <p:ph type="pic" sz="quarter" idx="16"/>
          </p:nvPr>
        </p:nvSpPr>
        <p:spPr>
          <a:xfrm>
            <a:off x="6248400" y="3429000"/>
            <a:ext cx="2514600" cy="23622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5306557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Title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9" name="Text Placeholder 7"/>
          <p:cNvSpPr>
            <a:spLocks noGrp="1"/>
          </p:cNvSpPr>
          <p:nvPr>
            <p:ph type="body" sz="quarter" idx="13" hasCustomPrompt="1"/>
          </p:nvPr>
        </p:nvSpPr>
        <p:spPr>
          <a:xfrm>
            <a:off x="4648200" y="990600"/>
            <a:ext cx="4114800" cy="5334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2" name="Chart Placeholder 2"/>
          <p:cNvSpPr>
            <a:spLocks noGrp="1"/>
          </p:cNvSpPr>
          <p:nvPr>
            <p:ph type="chart" sz="quarter" idx="16"/>
          </p:nvPr>
        </p:nvSpPr>
        <p:spPr>
          <a:xfrm>
            <a:off x="4648200" y="1600200"/>
            <a:ext cx="4114800" cy="4191000"/>
          </a:xfrm>
          <a:prstGeom prst="rect">
            <a:avLst/>
          </a:prstGeom>
        </p:spPr>
        <p:txBody>
          <a:bodyPr/>
          <a:lstStyle/>
          <a:p>
            <a:r>
              <a:rPr lang="en-US" smtClean="0"/>
              <a:t>Click icon to add chart</a:t>
            </a:r>
            <a:endParaRPr lang="en-US" dirty="0"/>
          </a:p>
        </p:txBody>
      </p:sp>
      <p:sp>
        <p:nvSpPr>
          <p:cNvPr id="4" name="Text Placeholder 3"/>
          <p:cNvSpPr>
            <a:spLocks noGrp="1"/>
          </p:cNvSpPr>
          <p:nvPr>
            <p:ph type="body" sz="quarter" idx="17"/>
          </p:nvPr>
        </p:nvSpPr>
        <p:spPr>
          <a:xfrm>
            <a:off x="381000" y="990600"/>
            <a:ext cx="4114800" cy="4800600"/>
          </a:xfrm>
          <a:prstGeom prst="rect">
            <a:avLst/>
          </a:prstGeom>
        </p:spPr>
        <p:txBody>
          <a:bodyPr/>
          <a:lstStyle/>
          <a:p>
            <a:pPr lvl="0"/>
            <a:r>
              <a:rPr lang="en-US" smtClean="0"/>
              <a:t>Click to edit Master text styles</a:t>
            </a:r>
          </a:p>
        </p:txBody>
      </p:sp>
    </p:spTree>
    <p:extLst>
      <p:ext uri="{BB962C8B-B14F-4D97-AF65-F5344CB8AC3E}">
        <p14:creationId xmlns:p14="http://schemas.microsoft.com/office/powerpoint/2010/main" val="330131077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Med Text - 1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3200400" y="990600"/>
            <a:ext cx="5562600" cy="48006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0" name="Picture Placeholder 4"/>
          <p:cNvSpPr>
            <a:spLocks noGrp="1"/>
          </p:cNvSpPr>
          <p:nvPr>
            <p:ph type="pic" sz="quarter" idx="13"/>
          </p:nvPr>
        </p:nvSpPr>
        <p:spPr>
          <a:xfrm>
            <a:off x="381000" y="990600"/>
            <a:ext cx="2667000" cy="4800600"/>
          </a:xfrm>
          <a:prstGeom prst="rect">
            <a:avLst/>
          </a:prstGeom>
        </p:spPr>
        <p:txBody>
          <a:bodyPr/>
          <a:lstStyle/>
          <a:p>
            <a:r>
              <a:rPr lang="en-US" smtClean="0"/>
              <a:t>Click icon to add picture</a:t>
            </a:r>
            <a:endParaRPr lang="en-US" dirty="0"/>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18248750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Lft 1 Med Text - 2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 y="0"/>
            <a:ext cx="9141981" cy="6858000"/>
          </a:xfrm>
          <a:prstGeom prst="rect">
            <a:avLst/>
          </a:prstGeom>
        </p:spPr>
      </p:pic>
      <p:sp>
        <p:nvSpPr>
          <p:cNvPr id="8" name="Text Placeholder 7"/>
          <p:cNvSpPr>
            <a:spLocks noGrp="1"/>
          </p:cNvSpPr>
          <p:nvPr>
            <p:ph type="body" sz="quarter" idx="11" hasCustomPrompt="1"/>
          </p:nvPr>
        </p:nvSpPr>
        <p:spPr>
          <a:xfrm>
            <a:off x="381000" y="990600"/>
            <a:ext cx="5486400" cy="48006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0" name="Picture Placeholder 4"/>
          <p:cNvSpPr>
            <a:spLocks noGrp="1"/>
          </p:cNvSpPr>
          <p:nvPr>
            <p:ph type="pic" sz="quarter" idx="13"/>
          </p:nvPr>
        </p:nvSpPr>
        <p:spPr>
          <a:xfrm>
            <a:off x="6172200" y="990600"/>
            <a:ext cx="2590800" cy="2209800"/>
          </a:xfrm>
          <a:prstGeom prst="rect">
            <a:avLst/>
          </a:prstGeom>
        </p:spPr>
        <p:txBody>
          <a:bodyPr/>
          <a:lstStyle/>
          <a:p>
            <a:r>
              <a:rPr lang="en-US" smtClean="0"/>
              <a:t>Click icon to add picture</a:t>
            </a:r>
            <a:endParaRPr lang="en-US" dirty="0"/>
          </a:p>
        </p:txBody>
      </p:sp>
      <p:sp>
        <p:nvSpPr>
          <p:cNvPr id="9" name="Picture Placeholder 4"/>
          <p:cNvSpPr>
            <a:spLocks noGrp="1"/>
          </p:cNvSpPr>
          <p:nvPr>
            <p:ph type="pic" sz="quarter" idx="14"/>
          </p:nvPr>
        </p:nvSpPr>
        <p:spPr>
          <a:xfrm>
            <a:off x="6172200" y="3429000"/>
            <a:ext cx="2590800" cy="2362200"/>
          </a:xfrm>
          <a:prstGeom prst="rect">
            <a:avLst/>
          </a:prstGeom>
        </p:spPr>
        <p:txBody>
          <a:bodyPr/>
          <a:lstStyle/>
          <a:p>
            <a:r>
              <a:rPr lang="en-US" smtClean="0"/>
              <a:t>Click icon to add picture</a:t>
            </a:r>
            <a:endParaRPr lang="en-US" dirty="0"/>
          </a:p>
        </p:txBody>
      </p:sp>
      <p:sp>
        <p:nvSpPr>
          <p:cNvPr id="11"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25735979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ft 1 Med Text - 2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 y="0"/>
            <a:ext cx="9141982" cy="6857999"/>
          </a:xfrm>
          <a:prstGeom prst="rect">
            <a:avLst/>
          </a:prstGeom>
        </p:spPr>
      </p:pic>
      <p:sp>
        <p:nvSpPr>
          <p:cNvPr id="8" name="Text Placeholder 7"/>
          <p:cNvSpPr>
            <a:spLocks noGrp="1"/>
          </p:cNvSpPr>
          <p:nvPr>
            <p:ph type="body" sz="quarter" idx="11" hasCustomPrompt="1"/>
          </p:nvPr>
        </p:nvSpPr>
        <p:spPr>
          <a:xfrm>
            <a:off x="3276600" y="990600"/>
            <a:ext cx="5486400" cy="48006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10" name="Picture Placeholder 4"/>
          <p:cNvSpPr>
            <a:spLocks noGrp="1"/>
          </p:cNvSpPr>
          <p:nvPr>
            <p:ph type="pic" sz="quarter" idx="13"/>
          </p:nvPr>
        </p:nvSpPr>
        <p:spPr>
          <a:xfrm>
            <a:off x="381000" y="990600"/>
            <a:ext cx="2590800" cy="2286000"/>
          </a:xfrm>
          <a:prstGeom prst="rect">
            <a:avLst/>
          </a:prstGeom>
        </p:spPr>
        <p:txBody>
          <a:bodyPr/>
          <a:lstStyle/>
          <a:p>
            <a:r>
              <a:rPr lang="en-US" smtClean="0"/>
              <a:t>Click icon to add picture</a:t>
            </a:r>
            <a:endParaRPr lang="en-US" dirty="0"/>
          </a:p>
        </p:txBody>
      </p:sp>
      <p:sp>
        <p:nvSpPr>
          <p:cNvPr id="9" name="Picture Placeholder 4"/>
          <p:cNvSpPr>
            <a:spLocks noGrp="1"/>
          </p:cNvSpPr>
          <p:nvPr>
            <p:ph type="pic" sz="quarter" idx="14"/>
          </p:nvPr>
        </p:nvSpPr>
        <p:spPr>
          <a:xfrm>
            <a:off x="381000" y="3429000"/>
            <a:ext cx="2590800" cy="2362200"/>
          </a:xfrm>
          <a:prstGeom prst="rect">
            <a:avLst/>
          </a:prstGeom>
        </p:spPr>
        <p:txBody>
          <a:bodyPr/>
          <a:lstStyle/>
          <a:p>
            <a:r>
              <a:rPr lang="en-US" smtClean="0"/>
              <a:t>Click icon to add picture</a:t>
            </a:r>
            <a:endParaRPr lang="en-US" dirty="0"/>
          </a:p>
        </p:txBody>
      </p:sp>
      <p:sp>
        <p:nvSpPr>
          <p:cNvPr id="11"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Tree>
    <p:extLst>
      <p:ext uri="{BB962C8B-B14F-4D97-AF65-F5344CB8AC3E}">
        <p14:creationId xmlns:p14="http://schemas.microsoft.com/office/powerpoint/2010/main" val="26548436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Text - 1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381000" y="990600"/>
            <a:ext cx="4191000" cy="838200"/>
          </a:xfrm>
          <a:prstGeom prst="rect">
            <a:avLst/>
          </a:prstGeom>
        </p:spPr>
        <p:txBody>
          <a:bodyPr/>
          <a:lstStyle>
            <a:lvl1pPr marL="0" indent="0">
              <a:buFont typeface="Arial" panose="020B0604020202020204" pitchFamily="34" charset="0"/>
              <a:buNone/>
              <a:defRPr sz="26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5" name="Picture Placeholder 4"/>
          <p:cNvSpPr>
            <a:spLocks noGrp="1"/>
          </p:cNvSpPr>
          <p:nvPr>
            <p:ph type="pic" sz="quarter" idx="12"/>
          </p:nvPr>
        </p:nvSpPr>
        <p:spPr>
          <a:xfrm>
            <a:off x="381000" y="1981200"/>
            <a:ext cx="4191000" cy="3810000"/>
          </a:xfrm>
          <a:prstGeom prst="rect">
            <a:avLst/>
          </a:prstGeom>
        </p:spPr>
        <p:txBody>
          <a:bodyPr/>
          <a:lstStyle/>
          <a:p>
            <a:r>
              <a:rPr lang="en-US" smtClean="0"/>
              <a:t>Click icon to add picture</a:t>
            </a:r>
            <a:endParaRPr lang="en-US" dirty="0"/>
          </a:p>
        </p:txBody>
      </p:sp>
      <p:sp>
        <p:nvSpPr>
          <p:cNvPr id="10"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4" name="Text Placeholder 3"/>
          <p:cNvSpPr>
            <a:spLocks noGrp="1"/>
          </p:cNvSpPr>
          <p:nvPr>
            <p:ph type="body" sz="quarter" idx="13"/>
          </p:nvPr>
        </p:nvSpPr>
        <p:spPr>
          <a:xfrm>
            <a:off x="4876800" y="990600"/>
            <a:ext cx="3886200" cy="4800600"/>
          </a:xfrm>
          <a:prstGeom prst="rect">
            <a:avLst/>
          </a:prstGeom>
        </p:spPr>
        <p:txBody>
          <a:bodyPr/>
          <a:lstStyle>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pPr lvl="0"/>
            <a:r>
              <a:rPr lang="en-US" smtClean="0"/>
              <a:t>Click to edit Master text styles</a:t>
            </a:r>
          </a:p>
        </p:txBody>
      </p:sp>
    </p:spTree>
    <p:extLst>
      <p:ext uri="{BB962C8B-B14F-4D97-AF65-F5344CB8AC3E}">
        <p14:creationId xmlns:p14="http://schemas.microsoft.com/office/powerpoint/2010/main" val="175917121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2 Text - 1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itle 11"/>
          <p:cNvSpPr>
            <a:spLocks noGrp="1"/>
          </p:cNvSpPr>
          <p:nvPr>
            <p:ph type="title" hasCustomPrompt="1"/>
          </p:nvPr>
        </p:nvSpPr>
        <p:spPr>
          <a:xfrm>
            <a:off x="4876800" y="228600"/>
            <a:ext cx="38862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4" name="Text Placeholder 3"/>
          <p:cNvSpPr>
            <a:spLocks noGrp="1"/>
          </p:cNvSpPr>
          <p:nvPr>
            <p:ph type="body" sz="quarter" idx="13"/>
          </p:nvPr>
        </p:nvSpPr>
        <p:spPr>
          <a:xfrm>
            <a:off x="4876800" y="990600"/>
            <a:ext cx="3886200" cy="4800600"/>
          </a:xfrm>
          <a:prstGeom prst="rect">
            <a:avLst/>
          </a:prstGeom>
        </p:spPr>
        <p:txBody>
          <a:bodyPr/>
          <a:lstStyle>
            <a:lvl3pPr marL="1143000" indent="-228600">
              <a:buFont typeface="Arial" panose="020B0604020202020204" pitchFamily="34" charset="0"/>
              <a:buChar char="•"/>
              <a:defRPr sz="2600"/>
            </a:lvl3pPr>
            <a:lvl4pPr marL="1600200" indent="-228600">
              <a:buFont typeface="Arial" panose="020B0604020202020204" pitchFamily="34" charset="0"/>
              <a:buChar char="•"/>
              <a:defRPr sz="2400"/>
            </a:lvl4pPr>
            <a:lvl5pPr marL="2057400" indent="-228600">
              <a:buFont typeface="Arial" panose="020B0604020202020204" pitchFamily="34" charset="0"/>
              <a:buChar char="•"/>
              <a:defRPr sz="2200"/>
            </a:lvl5pPr>
          </a:lstStyle>
          <a:p>
            <a:pPr lvl="0"/>
            <a:r>
              <a:rPr lang="en-US" smtClean="0"/>
              <a:t>Click to edit Master text styles</a:t>
            </a: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52400" y="0"/>
            <a:ext cx="4419600" cy="5916168"/>
          </a:xfrm>
          <a:prstGeom prst="rect">
            <a:avLst/>
          </a:prstGeom>
        </p:spPr>
      </p:pic>
    </p:spTree>
    <p:extLst>
      <p:ext uri="{BB962C8B-B14F-4D97-AF65-F5344CB8AC3E}">
        <p14:creationId xmlns:p14="http://schemas.microsoft.com/office/powerpoint/2010/main" val="33542875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B 3 Log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8" cy="6857999"/>
          </a:xfrm>
          <a:prstGeom prst="rect">
            <a:avLst/>
          </a:prstGeom>
        </p:spPr>
      </p:pic>
      <p:sp>
        <p:nvSpPr>
          <p:cNvPr id="9" name="Text Placeholder 8"/>
          <p:cNvSpPr>
            <a:spLocks noGrp="1"/>
          </p:cNvSpPr>
          <p:nvPr>
            <p:ph type="body" sz="quarter" idx="13" hasCustomPrompt="1"/>
          </p:nvPr>
        </p:nvSpPr>
        <p:spPr>
          <a:xfrm>
            <a:off x="228600" y="2971800"/>
            <a:ext cx="8686800" cy="1066800"/>
          </a:xfrm>
          <a:prstGeom prst="rect">
            <a:avLst/>
          </a:prstGeom>
        </p:spPr>
        <p:txBody>
          <a:bodyPr/>
          <a:lstStyle>
            <a:lvl1pPr algn="ctr">
              <a:defRPr baseline="0"/>
            </a:lvl1pPr>
          </a:lstStyle>
          <a:p>
            <a:pPr lvl="0"/>
            <a:r>
              <a:rPr lang="en-US" dirty="0" smtClean="0"/>
              <a:t>Presentation Title Here</a:t>
            </a:r>
          </a:p>
        </p:txBody>
      </p:sp>
      <p:sp>
        <p:nvSpPr>
          <p:cNvPr id="10" name="Picture Placeholder 9"/>
          <p:cNvSpPr>
            <a:spLocks noGrp="1"/>
          </p:cNvSpPr>
          <p:nvPr>
            <p:ph type="pic" sz="quarter" idx="14" hasCustomPrompt="1"/>
          </p:nvPr>
        </p:nvSpPr>
        <p:spPr>
          <a:xfrm>
            <a:off x="1143000" y="4191000"/>
            <a:ext cx="2133600" cy="1676400"/>
          </a:xfrm>
          <a:prstGeom prst="rect">
            <a:avLst/>
          </a:prstGeom>
        </p:spPr>
        <p:txBody>
          <a:bodyPr/>
          <a:lstStyle>
            <a:lvl1pPr>
              <a:defRPr/>
            </a:lvl1pPr>
          </a:lstStyle>
          <a:p>
            <a:r>
              <a:rPr lang="en-US" dirty="0" smtClean="0"/>
              <a:t>Logo</a:t>
            </a:r>
            <a:endParaRPr lang="en-US" dirty="0"/>
          </a:p>
        </p:txBody>
      </p:sp>
      <p:sp>
        <p:nvSpPr>
          <p:cNvPr id="11" name="Picture Placeholder 9"/>
          <p:cNvSpPr>
            <a:spLocks noGrp="1"/>
          </p:cNvSpPr>
          <p:nvPr>
            <p:ph type="pic" sz="quarter" idx="15" hasCustomPrompt="1"/>
          </p:nvPr>
        </p:nvSpPr>
        <p:spPr>
          <a:xfrm>
            <a:off x="3581400" y="4191000"/>
            <a:ext cx="2133600" cy="1676400"/>
          </a:xfrm>
          <a:prstGeom prst="rect">
            <a:avLst/>
          </a:prstGeom>
        </p:spPr>
        <p:txBody>
          <a:bodyPr/>
          <a:lstStyle>
            <a:lvl1pPr>
              <a:defRPr/>
            </a:lvl1pPr>
          </a:lstStyle>
          <a:p>
            <a:r>
              <a:rPr lang="en-US" dirty="0" smtClean="0"/>
              <a:t>Logo</a:t>
            </a:r>
            <a:endParaRPr lang="en-US" dirty="0"/>
          </a:p>
        </p:txBody>
      </p:sp>
      <p:sp>
        <p:nvSpPr>
          <p:cNvPr id="12" name="Picture Placeholder 9"/>
          <p:cNvSpPr>
            <a:spLocks noGrp="1"/>
          </p:cNvSpPr>
          <p:nvPr>
            <p:ph type="pic" sz="quarter" idx="16" hasCustomPrompt="1"/>
          </p:nvPr>
        </p:nvSpPr>
        <p:spPr>
          <a:xfrm>
            <a:off x="5943600" y="4191000"/>
            <a:ext cx="2133600" cy="1676400"/>
          </a:xfrm>
          <a:prstGeom prst="rect">
            <a:avLst/>
          </a:prstGeom>
        </p:spPr>
        <p:txBody>
          <a:bodyPr/>
          <a:lstStyle>
            <a:lvl1pPr>
              <a:defRPr/>
            </a:lvl1pPr>
          </a:lstStyle>
          <a:p>
            <a:r>
              <a:rPr lang="en-US" dirty="0" smtClean="0"/>
              <a:t>Logo</a:t>
            </a:r>
            <a:endParaRPr lang="en-US" dirty="0"/>
          </a:p>
        </p:txBody>
      </p:sp>
    </p:spTree>
    <p:extLst>
      <p:ext uri="{BB962C8B-B14F-4D97-AF65-F5344CB8AC3E}">
        <p14:creationId xmlns:p14="http://schemas.microsoft.com/office/powerpoint/2010/main" val="173887884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37160" y="0"/>
            <a:ext cx="8869680" cy="5916168"/>
          </a:xfrm>
          <a:prstGeom prst="rect">
            <a:avLst/>
          </a:prstGeom>
        </p:spPr>
      </p:pic>
    </p:spTree>
    <p:extLst>
      <p:ext uri="{BB962C8B-B14F-4D97-AF65-F5344CB8AC3E}">
        <p14:creationId xmlns:p14="http://schemas.microsoft.com/office/powerpoint/2010/main" val="18963085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ill Tank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7"/>
          <p:cNvSpPr>
            <a:spLocks noGrp="1"/>
          </p:cNvSpPr>
          <p:nvPr>
            <p:ph type="body" sz="quarter" idx="11" hasCustomPrompt="1"/>
          </p:nvPr>
        </p:nvSpPr>
        <p:spPr>
          <a:xfrm>
            <a:off x="381000" y="990600"/>
            <a:ext cx="4114800" cy="4800600"/>
          </a:xfrm>
          <a:prstGeom prst="rect">
            <a:avLst/>
          </a:prstGeom>
        </p:spPr>
        <p:txBody>
          <a:bodyPr/>
          <a:lstStyle>
            <a:lvl1pPr marL="0" indent="0">
              <a:buFont typeface="Arial" panose="020B0604020202020204" pitchFamily="34" charset="0"/>
              <a:buNone/>
              <a:defRPr sz="2800" baseline="0"/>
            </a:lvl1pPr>
            <a:lvl2pPr marL="457200" indent="0">
              <a:buNone/>
              <a:defRPr/>
            </a:lvl2pPr>
          </a:lstStyle>
          <a:p>
            <a:pPr lvl="0"/>
            <a:r>
              <a:rPr lang="en-US" dirty="0" smtClean="0"/>
              <a:t>Click to add text</a:t>
            </a:r>
          </a:p>
          <a:p>
            <a:pPr lvl="0"/>
            <a:endParaRPr lang="en-US" dirty="0" smtClean="0"/>
          </a:p>
          <a:p>
            <a:pPr lvl="0"/>
            <a:endParaRPr lang="en-US" dirty="0" smtClean="0"/>
          </a:p>
          <a:p>
            <a:pPr lvl="0"/>
            <a:endParaRPr lang="en-US" dirty="0" smtClean="0"/>
          </a:p>
        </p:txBody>
      </p:sp>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33546" y="990600"/>
            <a:ext cx="4129454" cy="4800600"/>
          </a:xfrm>
          <a:prstGeom prst="rect">
            <a:avLst/>
          </a:prstGeom>
        </p:spPr>
      </p:pic>
    </p:spTree>
    <p:extLst>
      <p:ext uri="{BB962C8B-B14F-4D97-AF65-F5344CB8AC3E}">
        <p14:creationId xmlns:p14="http://schemas.microsoft.com/office/powerpoint/2010/main" val="88633667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1"/>
          <p:cNvSpPr>
            <a:spLocks noGrp="1"/>
          </p:cNvSpPr>
          <p:nvPr>
            <p:ph type="title" hasCustomPrompt="1"/>
          </p:nvPr>
        </p:nvSpPr>
        <p:spPr>
          <a:xfrm>
            <a:off x="381000" y="228600"/>
            <a:ext cx="8382000" cy="533400"/>
          </a:xfrm>
          <a:prstGeom prst="rect">
            <a:avLst/>
          </a:prstGeom>
        </p:spPr>
        <p:txBody>
          <a:bodyPr/>
          <a:lstStyle>
            <a:lvl1pPr algn="l">
              <a:defRPr sz="3600">
                <a:solidFill>
                  <a:schemeClr val="tx1"/>
                </a:solidFill>
              </a:defRPr>
            </a:lvl1pPr>
          </a:lstStyle>
          <a:p>
            <a:r>
              <a:rPr lang="en-US" dirty="0" smtClean="0"/>
              <a:t>Title</a:t>
            </a:r>
            <a:endParaRPr lang="en-US" dirty="0"/>
          </a:p>
        </p:txBody>
      </p:sp>
      <p:sp>
        <p:nvSpPr>
          <p:cNvPr id="3" name="Text Placeholder 2"/>
          <p:cNvSpPr>
            <a:spLocks noGrp="1"/>
          </p:cNvSpPr>
          <p:nvPr>
            <p:ph type="body" sz="quarter" idx="11"/>
          </p:nvPr>
        </p:nvSpPr>
        <p:spPr>
          <a:xfrm>
            <a:off x="381000" y="990600"/>
            <a:ext cx="8382000" cy="4800600"/>
          </a:xfrm>
          <a:prstGeom prst="rect">
            <a:avLst/>
          </a:prstGeom>
        </p:spPr>
        <p:txBody>
          <a:bodyPr>
            <a:normAutofit/>
          </a:bodyPr>
          <a:lstStyle/>
          <a:p>
            <a:pPr lvl="0"/>
            <a:r>
              <a:rPr lang="en-US" smtClean="0"/>
              <a:t>Click to edit Master text styles</a:t>
            </a:r>
          </a:p>
        </p:txBody>
      </p:sp>
    </p:spTree>
    <p:extLst>
      <p:ext uri="{BB962C8B-B14F-4D97-AF65-F5344CB8AC3E}">
        <p14:creationId xmlns:p14="http://schemas.microsoft.com/office/powerpoint/2010/main" val="42352212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B 2 Log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9" name="Text Placeholder 8"/>
          <p:cNvSpPr>
            <a:spLocks noGrp="1"/>
          </p:cNvSpPr>
          <p:nvPr>
            <p:ph type="body" sz="quarter" idx="13" hasCustomPrompt="1"/>
          </p:nvPr>
        </p:nvSpPr>
        <p:spPr>
          <a:xfrm>
            <a:off x="457200" y="2895600"/>
            <a:ext cx="8229600" cy="1066800"/>
          </a:xfrm>
          <a:prstGeom prst="rect">
            <a:avLst/>
          </a:prstGeom>
        </p:spPr>
        <p:txBody>
          <a:bodyPr/>
          <a:lstStyle>
            <a:lvl1pPr algn="ctr">
              <a:defRPr baseline="0"/>
            </a:lvl1pPr>
          </a:lstStyle>
          <a:p>
            <a:pPr lvl="0"/>
            <a:r>
              <a:rPr lang="en-US" dirty="0" smtClean="0"/>
              <a:t>Presentation Title Here</a:t>
            </a:r>
          </a:p>
        </p:txBody>
      </p:sp>
      <p:sp>
        <p:nvSpPr>
          <p:cNvPr id="10" name="Picture Placeholder 9"/>
          <p:cNvSpPr>
            <a:spLocks noGrp="1"/>
          </p:cNvSpPr>
          <p:nvPr>
            <p:ph type="pic" sz="quarter" idx="14" hasCustomPrompt="1"/>
          </p:nvPr>
        </p:nvSpPr>
        <p:spPr>
          <a:xfrm>
            <a:off x="2438400" y="4191000"/>
            <a:ext cx="2133600" cy="1676400"/>
          </a:xfrm>
          <a:prstGeom prst="rect">
            <a:avLst/>
          </a:prstGeom>
        </p:spPr>
        <p:txBody>
          <a:bodyPr/>
          <a:lstStyle>
            <a:lvl1pPr>
              <a:defRPr/>
            </a:lvl1pPr>
          </a:lstStyle>
          <a:p>
            <a:r>
              <a:rPr lang="en-US" dirty="0" smtClean="0"/>
              <a:t>Logo</a:t>
            </a:r>
            <a:endParaRPr lang="en-US" dirty="0"/>
          </a:p>
        </p:txBody>
      </p:sp>
      <p:sp>
        <p:nvSpPr>
          <p:cNvPr id="11" name="Picture Placeholder 9"/>
          <p:cNvSpPr>
            <a:spLocks noGrp="1"/>
          </p:cNvSpPr>
          <p:nvPr>
            <p:ph type="pic" sz="quarter" idx="15" hasCustomPrompt="1"/>
          </p:nvPr>
        </p:nvSpPr>
        <p:spPr>
          <a:xfrm>
            <a:off x="4800600" y="4191000"/>
            <a:ext cx="2133600" cy="1676400"/>
          </a:xfrm>
          <a:prstGeom prst="rect">
            <a:avLst/>
          </a:prstGeom>
        </p:spPr>
        <p:txBody>
          <a:bodyPr/>
          <a:lstStyle>
            <a:lvl1pPr>
              <a:defRPr/>
            </a:lvl1pPr>
          </a:lstStyle>
          <a:p>
            <a:r>
              <a:rPr lang="en-US" dirty="0" smtClean="0"/>
              <a:t>Logo</a:t>
            </a:r>
            <a:endParaRPr lang="en-US" dirty="0"/>
          </a:p>
        </p:txBody>
      </p:sp>
    </p:spTree>
    <p:extLst>
      <p:ext uri="{BB962C8B-B14F-4D97-AF65-F5344CB8AC3E}">
        <p14:creationId xmlns:p14="http://schemas.microsoft.com/office/powerpoint/2010/main" val="6338151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egacyv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extBox 13"/>
          <p:cNvSpPr txBox="1"/>
          <p:nvPr userDrawn="1"/>
        </p:nvSpPr>
        <p:spPr>
          <a:xfrm>
            <a:off x="5221705" y="3669268"/>
            <a:ext cx="3505200" cy="369332"/>
          </a:xfrm>
          <a:prstGeom prst="rect">
            <a:avLst/>
          </a:prstGeom>
          <a:solidFill>
            <a:schemeClr val="accent1">
              <a:lumMod val="75000"/>
            </a:schemeClr>
          </a:solidFill>
        </p:spPr>
        <p:txBody>
          <a:bodyPr wrap="square" rtlCol="0">
            <a:spAutoFit/>
          </a:bodyPr>
          <a:lstStyle/>
          <a:p>
            <a:pPr algn="r"/>
            <a:r>
              <a:rPr lang="en-US" b="1" dirty="0" smtClean="0">
                <a:solidFill>
                  <a:schemeClr val="bg1"/>
                </a:solidFill>
                <a:latin typeface="Calibri" panose="020F0502020204030204" pitchFamily="34" charset="0"/>
              </a:rPr>
              <a:t>Largest Dry Bulk Agent in the U.S.</a:t>
            </a:r>
            <a:endParaRPr lang="en-US" b="1" dirty="0">
              <a:solidFill>
                <a:schemeClr val="bg1"/>
              </a:solidFill>
              <a:latin typeface="Calibri" panose="020F0502020204030204" pitchFamily="34" charset="0"/>
            </a:endParaRPr>
          </a:p>
        </p:txBody>
      </p:sp>
      <p:sp>
        <p:nvSpPr>
          <p:cNvPr id="15" name="TextBox 14"/>
          <p:cNvSpPr txBox="1"/>
          <p:nvPr userDrawn="1"/>
        </p:nvSpPr>
        <p:spPr>
          <a:xfrm>
            <a:off x="4419600" y="5040868"/>
            <a:ext cx="4343401" cy="369332"/>
          </a:xfrm>
          <a:prstGeom prst="rect">
            <a:avLst/>
          </a:prstGeom>
          <a:solidFill>
            <a:schemeClr val="accent5">
              <a:lumMod val="75000"/>
            </a:schemeClr>
          </a:solidFill>
        </p:spPr>
        <p:txBody>
          <a:bodyPr wrap="square" rtlCol="0">
            <a:spAutoFit/>
          </a:bodyPr>
          <a:lstStyle/>
          <a:p>
            <a:pPr algn="r"/>
            <a:r>
              <a:rPr lang="en-US" b="1" dirty="0" smtClean="0">
                <a:solidFill>
                  <a:schemeClr val="bg1"/>
                </a:solidFill>
                <a:latin typeface="Calibri" panose="020F0502020204030204" pitchFamily="34" charset="0"/>
              </a:rPr>
              <a:t>Currently Handling 3,600 Vessels Each Year</a:t>
            </a:r>
            <a:endParaRPr lang="en-US" b="1" dirty="0">
              <a:solidFill>
                <a:schemeClr val="bg1"/>
              </a:solidFill>
              <a:latin typeface="Calibri" panose="020F0502020204030204" pitchFamily="34" charset="0"/>
            </a:endParaRPr>
          </a:p>
        </p:txBody>
      </p:sp>
      <p:sp>
        <p:nvSpPr>
          <p:cNvPr id="16" name="TextBox 15"/>
          <p:cNvSpPr txBox="1"/>
          <p:nvPr userDrawn="1"/>
        </p:nvSpPr>
        <p:spPr>
          <a:xfrm>
            <a:off x="4800600" y="4583668"/>
            <a:ext cx="3962400" cy="369332"/>
          </a:xfrm>
          <a:prstGeom prst="rect">
            <a:avLst/>
          </a:prstGeom>
          <a:solidFill>
            <a:schemeClr val="accent3">
              <a:lumMod val="75000"/>
            </a:schemeClr>
          </a:solidFill>
        </p:spPr>
        <p:txBody>
          <a:bodyPr wrap="square" rtlCol="0">
            <a:spAutoFit/>
          </a:bodyPr>
          <a:lstStyle/>
          <a:p>
            <a:pPr algn="r"/>
            <a:r>
              <a:rPr lang="en-US" b="1" dirty="0" smtClean="0">
                <a:solidFill>
                  <a:schemeClr val="bg1"/>
                </a:solidFill>
                <a:latin typeface="Calibri" panose="020F0502020204030204" pitchFamily="34" charset="0"/>
              </a:rPr>
              <a:t>15</a:t>
            </a:r>
            <a:r>
              <a:rPr lang="en-US" b="1" baseline="0" dirty="0" smtClean="0">
                <a:solidFill>
                  <a:schemeClr val="bg1"/>
                </a:solidFill>
                <a:latin typeface="Calibri" panose="020F0502020204030204" pitchFamily="34" charset="0"/>
              </a:rPr>
              <a:t> </a:t>
            </a:r>
            <a:r>
              <a:rPr lang="en-US" b="1" dirty="0" smtClean="0">
                <a:solidFill>
                  <a:schemeClr val="bg1"/>
                </a:solidFill>
                <a:latin typeface="Calibri" panose="020F0502020204030204" pitchFamily="34" charset="0"/>
              </a:rPr>
              <a:t>Agency and</a:t>
            </a:r>
            <a:r>
              <a:rPr lang="en-US" b="1" baseline="0" dirty="0" smtClean="0">
                <a:solidFill>
                  <a:schemeClr val="bg1"/>
                </a:solidFill>
                <a:latin typeface="Calibri" panose="020F0502020204030204" pitchFamily="34" charset="0"/>
              </a:rPr>
              <a:t> 10 Terminal Locations</a:t>
            </a:r>
            <a:endParaRPr lang="en-US" b="1" dirty="0">
              <a:solidFill>
                <a:schemeClr val="bg1"/>
              </a:solidFill>
              <a:latin typeface="Calibri" panose="020F0502020204030204" pitchFamily="34" charset="0"/>
            </a:endParaRPr>
          </a:p>
        </p:txBody>
      </p:sp>
      <p:sp>
        <p:nvSpPr>
          <p:cNvPr id="2" name="Rectangle 1"/>
          <p:cNvSpPr/>
          <p:nvPr userDrawn="1"/>
        </p:nvSpPr>
        <p:spPr>
          <a:xfrm>
            <a:off x="304799" y="3645932"/>
            <a:ext cx="3974591" cy="176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rPr>
              <a:t>Since 1923, T. Parker Host has been an industry leader on and off the water. Our unmatched knowledge of the maritime industry has allowed us to develop and maintain relationships that benefit our customers. </a:t>
            </a:r>
          </a:p>
        </p:txBody>
      </p:sp>
      <p:pic>
        <p:nvPicPr>
          <p:cNvPr id="205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52399" y="0"/>
            <a:ext cx="8851392" cy="35697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81000" y="152400"/>
            <a:ext cx="541316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rPr>
              <a:t>Your Host for Over 90 Years</a:t>
            </a:r>
          </a:p>
        </p:txBody>
      </p:sp>
      <p:sp>
        <p:nvSpPr>
          <p:cNvPr id="11" name="TextBox 10"/>
          <p:cNvSpPr txBox="1"/>
          <p:nvPr userDrawn="1"/>
        </p:nvSpPr>
        <p:spPr>
          <a:xfrm>
            <a:off x="4038600" y="5486400"/>
            <a:ext cx="4724401" cy="369332"/>
          </a:xfrm>
          <a:prstGeom prst="rect">
            <a:avLst/>
          </a:prstGeom>
          <a:solidFill>
            <a:schemeClr val="bg2">
              <a:lumMod val="25000"/>
            </a:schemeClr>
          </a:solidFill>
        </p:spPr>
        <p:txBody>
          <a:bodyPr wrap="square" rtlCol="0">
            <a:spAutoFit/>
          </a:bodyPr>
          <a:lstStyle/>
          <a:p>
            <a:pPr algn="r"/>
            <a:r>
              <a:rPr lang="en-US" b="1" dirty="0" smtClean="0">
                <a:solidFill>
                  <a:schemeClr val="bg1"/>
                </a:solidFill>
                <a:latin typeface="Calibri" panose="020F0502020204030204" pitchFamily="34" charset="0"/>
              </a:rPr>
              <a:t>Handle 10</a:t>
            </a:r>
            <a:r>
              <a:rPr lang="en-US" b="1" baseline="0" dirty="0" smtClean="0">
                <a:solidFill>
                  <a:schemeClr val="bg1"/>
                </a:solidFill>
                <a:latin typeface="Calibri" panose="020F0502020204030204" pitchFamily="34" charset="0"/>
              </a:rPr>
              <a:t>M Tons of Bulk as Terminal Operators</a:t>
            </a:r>
            <a:endParaRPr lang="en-US" b="1" dirty="0">
              <a:solidFill>
                <a:schemeClr val="bg1"/>
              </a:solidFill>
              <a:latin typeface="Calibri" panose="020F0502020204030204" pitchFamily="34" charset="0"/>
            </a:endParaRPr>
          </a:p>
        </p:txBody>
      </p:sp>
      <p:sp>
        <p:nvSpPr>
          <p:cNvPr id="12" name="TextBox 11"/>
          <p:cNvSpPr txBox="1"/>
          <p:nvPr userDrawn="1"/>
        </p:nvSpPr>
        <p:spPr>
          <a:xfrm>
            <a:off x="5029200" y="4126468"/>
            <a:ext cx="3733800" cy="369332"/>
          </a:xfrm>
          <a:prstGeom prst="rect">
            <a:avLst/>
          </a:prstGeom>
          <a:solidFill>
            <a:srgbClr val="5F5F5F"/>
          </a:solidFill>
        </p:spPr>
        <p:txBody>
          <a:bodyPr wrap="square" rtlCol="0">
            <a:spAutoFit/>
          </a:bodyPr>
          <a:lstStyle/>
          <a:p>
            <a:pPr algn="r"/>
            <a:r>
              <a:rPr lang="en-US" sz="1800" b="1" i="0" kern="1200" dirty="0" smtClean="0">
                <a:solidFill>
                  <a:schemeClr val="bg1"/>
                </a:solidFill>
                <a:effectLst/>
                <a:latin typeface="+mn-lt"/>
                <a:ea typeface="+mn-ea"/>
                <a:cs typeface="+mn-cs"/>
              </a:rPr>
              <a:t>Experienced Tanker Agent in the U.S.</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355359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0668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698" r:id="rId6"/>
    <p:sldLayoutId id="2147483695" r:id="rId7"/>
    <p:sldLayoutId id="2147483696" r:id="rId8"/>
    <p:sldLayoutId id="2147483755" r:id="rId9"/>
    <p:sldLayoutId id="2147483699" r:id="rId10"/>
    <p:sldLayoutId id="2147483702" r:id="rId11"/>
    <p:sldLayoutId id="2147483739" r:id="rId12"/>
    <p:sldLayoutId id="2147483756" r:id="rId13"/>
    <p:sldLayoutId id="2147483741" r:id="rId14"/>
    <p:sldLayoutId id="2147483681" r:id="rId15"/>
    <p:sldLayoutId id="2147483743" r:id="rId16"/>
    <p:sldLayoutId id="2147483747" r:id="rId17"/>
    <p:sldLayoutId id="2147483704" r:id="rId18"/>
    <p:sldLayoutId id="2147483705" r:id="rId19"/>
    <p:sldLayoutId id="2147483703" r:id="rId20"/>
    <p:sldLayoutId id="2147483731" r:id="rId21"/>
    <p:sldLayoutId id="2147483670" r:id="rId22"/>
    <p:sldLayoutId id="2147483706" r:id="rId23"/>
    <p:sldLayoutId id="2147483718" r:id="rId24"/>
    <p:sldLayoutId id="2147483719" r:id="rId25"/>
    <p:sldLayoutId id="2147483732" r:id="rId26"/>
    <p:sldLayoutId id="2147483748" r:id="rId27"/>
    <p:sldLayoutId id="2147483758" r:id="rId28"/>
    <p:sldLayoutId id="2147483709" r:id="rId29"/>
    <p:sldLayoutId id="2147483725" r:id="rId30"/>
    <p:sldLayoutId id="2147483707" r:id="rId31"/>
    <p:sldLayoutId id="2147483710" r:id="rId32"/>
    <p:sldLayoutId id="2147483742" r:id="rId33"/>
    <p:sldLayoutId id="2147483723" r:id="rId34"/>
    <p:sldLayoutId id="2147483708" r:id="rId35"/>
    <p:sldLayoutId id="2147483749" r:id="rId36"/>
    <p:sldLayoutId id="2147483746" r:id="rId37"/>
    <p:sldLayoutId id="2147483712" r:id="rId38"/>
    <p:sldLayoutId id="2147483750" r:id="rId39"/>
    <p:sldLayoutId id="2147483713" r:id="rId40"/>
    <p:sldLayoutId id="2147483714" r:id="rId41"/>
    <p:sldLayoutId id="2147483715" r:id="rId42"/>
    <p:sldLayoutId id="2147483757" r:id="rId43"/>
    <p:sldLayoutId id="2147483716" r:id="rId44"/>
    <p:sldLayoutId id="2147483660" r:id="rId45"/>
    <p:sldLayoutId id="2147483661" r:id="rId46"/>
    <p:sldLayoutId id="2147483724" r:id="rId47"/>
    <p:sldLayoutId id="2147483662" r:id="rId48"/>
    <p:sldLayoutId id="2147483730" r:id="rId49"/>
    <p:sldLayoutId id="2147483721" r:id="rId50"/>
    <p:sldLayoutId id="2147483726" r:id="rId51"/>
    <p:sldLayoutId id="2147483685" r:id="rId52"/>
    <p:sldLayoutId id="2147483727" r:id="rId53"/>
    <p:sldLayoutId id="2147483728" r:id="rId54"/>
    <p:sldLayoutId id="2147483745" r:id="rId55"/>
    <p:sldLayoutId id="2147483665" r:id="rId56"/>
    <p:sldLayoutId id="2147483683" r:id="rId57"/>
    <p:sldLayoutId id="2147483676" r:id="rId58"/>
    <p:sldLayoutId id="2147483679" r:id="rId59"/>
    <p:sldLayoutId id="2147483687" r:id="rId60"/>
    <p:sldLayoutId id="2147483680" r:id="rId61"/>
    <p:sldLayoutId id="2147483677" r:id="rId62"/>
    <p:sldLayoutId id="2147483671" r:id="rId63"/>
    <p:sldLayoutId id="2147483729" r:id="rId64"/>
    <p:sldLayoutId id="2147483668" r:id="rId65"/>
    <p:sldLayoutId id="2147483686" r:id="rId66"/>
    <p:sldLayoutId id="2147483667" r:id="rId67"/>
    <p:sldLayoutId id="2147483663" r:id="rId68"/>
    <p:sldLayoutId id="2147483753" r:id="rId69"/>
    <p:sldLayoutId id="2147483751" r:id="rId70"/>
    <p:sldLayoutId id="2147483754" r:id="rId71"/>
    <p:sldLayoutId id="2147483720" r:id="rId7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image" Target="../media/image29.png"/><Relationship Id="rId1" Type="http://schemas.openxmlformats.org/officeDocument/2006/relationships/slideLayout" Target="../slideLayouts/slideLayout6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James River Partnership XIX</a:t>
            </a:r>
          </a:p>
          <a:p>
            <a:r>
              <a:rPr lang="en-US" dirty="0" smtClean="0"/>
              <a:t>Vessel Traffic Update</a:t>
            </a:r>
          </a:p>
          <a:p>
            <a:r>
              <a:rPr lang="en-US" sz="1600" dirty="0" smtClean="0"/>
              <a:t>Bobby Scott</a:t>
            </a:r>
          </a:p>
          <a:p>
            <a:r>
              <a:rPr lang="en-US" sz="1600" dirty="0" smtClean="0"/>
              <a:t>Vice President – T. Parker Host, Inc.</a:t>
            </a:r>
          </a:p>
          <a:p>
            <a:r>
              <a:rPr lang="en-US" sz="1600" dirty="0" smtClean="0"/>
              <a:t>July 8, 2015</a:t>
            </a:r>
            <a:endParaRPr lang="en-US" sz="1600" dirty="0"/>
          </a:p>
        </p:txBody>
      </p:sp>
    </p:spTree>
    <p:extLst>
      <p:ext uri="{BB962C8B-B14F-4D97-AF65-F5344CB8AC3E}">
        <p14:creationId xmlns:p14="http://schemas.microsoft.com/office/powerpoint/2010/main" val="1154714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Moved by Barge</a:t>
            </a:r>
            <a:endParaRPr lang="en-US" dirty="0"/>
          </a:p>
        </p:txBody>
      </p:sp>
      <p:graphicFrame>
        <p:nvGraphicFramePr>
          <p:cNvPr id="7" name="Table Placeholder 6"/>
          <p:cNvGraphicFramePr>
            <a:graphicFrameLocks noGrp="1"/>
          </p:cNvGraphicFramePr>
          <p:nvPr>
            <p:ph type="tbl" sz="quarter" idx="12"/>
            <p:extLst>
              <p:ext uri="{D42A27DB-BD31-4B8C-83A1-F6EECF244321}">
                <p14:modId xmlns:p14="http://schemas.microsoft.com/office/powerpoint/2010/main" val="1076380951"/>
              </p:ext>
            </p:extLst>
          </p:nvPr>
        </p:nvGraphicFramePr>
        <p:xfrm>
          <a:off x="381000" y="990600"/>
          <a:ext cx="8382000" cy="4800600"/>
        </p:xfrm>
        <a:graphic>
          <a:graphicData uri="http://schemas.openxmlformats.org/drawingml/2006/table">
            <a:tbl>
              <a:tblPr firstRow="1" lastRow="1" bandRow="1">
                <a:tableStyleId>{5C22544A-7EE6-4342-B048-85BDC9FD1C3A}</a:tableStyleId>
              </a:tblPr>
              <a:tblGrid>
                <a:gridCol w="3898604"/>
                <a:gridCol w="2923954"/>
                <a:gridCol w="1559442"/>
              </a:tblGrid>
              <a:tr h="266700">
                <a:tc>
                  <a:txBody>
                    <a:bodyPr/>
                    <a:lstStyle/>
                    <a:p>
                      <a:pPr algn="l" fontAlgn="b"/>
                      <a:r>
                        <a:rPr lang="en-US" sz="1600" u="none" strike="noStrike" dirty="0">
                          <a:effectLst/>
                        </a:rPr>
                        <a:t>Pier</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Cargo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2014</a:t>
                      </a:r>
                      <a:r>
                        <a:rPr lang="en-US" sz="1600" u="none" strike="noStrike" baseline="0" dirty="0" smtClean="0">
                          <a:effectLst/>
                        </a:rPr>
                        <a:t> – </a:t>
                      </a:r>
                      <a:r>
                        <a:rPr lang="en-US" sz="1600" u="none" strike="noStrike" baseline="0" dirty="0" smtClean="0">
                          <a:effectLst/>
                        </a:rPr>
                        <a:t>Short Tons</a:t>
                      </a:r>
                      <a:endParaRPr lang="en-US" sz="1600" b="1"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Honeywell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Phenol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314,337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Honeywell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Ammonium Sulphate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228,035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dirty="0">
                          <a:effectLst/>
                        </a:rPr>
                        <a:t>Regional </a:t>
                      </a:r>
                      <a:r>
                        <a:rPr lang="en-US" sz="1600" u="none" strike="noStrike" dirty="0" smtClean="0">
                          <a:effectLst/>
                        </a:rPr>
                        <a:t>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Caustic Soda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5,743</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smtClean="0">
                          <a:effectLst/>
                        </a:rPr>
                        <a:t>Regional 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 Oil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4,300</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smtClean="0">
                          <a:effectLst/>
                        </a:rPr>
                        <a:t>Regional 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Asphalt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25,800</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dirty="0" smtClean="0">
                          <a:effectLst/>
                        </a:rPr>
                        <a:t>Regional 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Asphalt Flux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4,300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Vulcan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Aggregates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992,080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Dupont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Gypsum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8,000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Shirley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Misc./Aggregates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Shirley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Dredge Spoils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29,464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Dominion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Limestone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103,211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Dominion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Gypsum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180,605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Kinder Morgan (2 Terminals)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 Oil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513,847</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Port of Richmond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Grain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32,771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James River Barge Line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Containers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230,666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l" fontAlgn="b"/>
                      <a:r>
                        <a:rPr lang="en-US" sz="1600" u="none" strike="noStrike">
                          <a:effectLst/>
                        </a:rPr>
                        <a:t>Luck Stone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Aggregates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755,083 </a:t>
                      </a:r>
                      <a:endParaRPr lang="en-US" sz="1600" b="0" i="0" u="none" strike="noStrike" dirty="0">
                        <a:solidFill>
                          <a:srgbClr val="000000"/>
                        </a:solidFill>
                        <a:effectLst/>
                        <a:latin typeface="Calibri" panose="020F0502020204030204" pitchFamily="34" charset="0"/>
                      </a:endParaRPr>
                    </a:p>
                  </a:txBody>
                  <a:tcPr marL="9525" marR="9525" marT="9525" marB="0" anchor="b"/>
                </a:tc>
              </a:tr>
              <a:tr h="266700">
                <a:tc>
                  <a:txBody>
                    <a:bodyPr/>
                    <a:lstStyle/>
                    <a:p>
                      <a:pPr algn="r" fontAlgn="b"/>
                      <a:r>
                        <a:rPr lang="en-US" sz="1600" u="none" strike="noStrike" dirty="0">
                          <a:effectLst/>
                        </a:rPr>
                        <a:t>TOTAL </a:t>
                      </a:r>
                      <a:r>
                        <a:rPr lang="en-US" sz="1600" u="none" strike="noStrike" dirty="0" smtClean="0">
                          <a:effectLst/>
                        </a:rPr>
                        <a:t>SHORT TONS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3,420,242</a:t>
                      </a:r>
                      <a:endParaRPr lang="en-US" sz="16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8"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dredges and tugboats</a:t>
            </a:r>
          </a:p>
          <a:p>
            <a:endParaRPr lang="en-US" sz="1600" dirty="0"/>
          </a:p>
        </p:txBody>
      </p:sp>
    </p:spTree>
    <p:extLst>
      <p:ext uri="{BB962C8B-B14F-4D97-AF65-F5344CB8AC3E}">
        <p14:creationId xmlns:p14="http://schemas.microsoft.com/office/powerpoint/2010/main" val="180623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Moved by Barge</a:t>
            </a:r>
            <a:endParaRPr lang="en-US" dirty="0"/>
          </a:p>
        </p:txBody>
      </p:sp>
      <p:sp>
        <p:nvSpPr>
          <p:cNvPr id="12"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dredges and tugboats</a:t>
            </a:r>
          </a:p>
          <a:p>
            <a:endParaRPr lang="en-US" sz="1600" dirty="0"/>
          </a:p>
        </p:txBody>
      </p:sp>
      <p:graphicFrame>
        <p:nvGraphicFramePr>
          <p:cNvPr id="6" name="Chart Placeholder 5"/>
          <p:cNvGraphicFramePr>
            <a:graphicFrameLocks noGrp="1"/>
          </p:cNvGraphicFramePr>
          <p:nvPr>
            <p:ph type="chart" sz="quarter" idx="13"/>
            <p:extLst>
              <p:ext uri="{D42A27DB-BD31-4B8C-83A1-F6EECF244321}">
                <p14:modId xmlns:p14="http://schemas.microsoft.com/office/powerpoint/2010/main" val="3776795653"/>
              </p:ext>
            </p:extLst>
          </p:nvPr>
        </p:nvGraphicFramePr>
        <p:xfrm>
          <a:off x="381000" y="990600"/>
          <a:ext cx="8382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447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Trips and 2014 Short Tons</a:t>
            </a:r>
            <a:endParaRPr lang="en-US" dirty="0"/>
          </a:p>
        </p:txBody>
      </p:sp>
      <p:graphicFrame>
        <p:nvGraphicFramePr>
          <p:cNvPr id="7" name="Table Placeholder 6"/>
          <p:cNvGraphicFramePr>
            <a:graphicFrameLocks noGrp="1"/>
          </p:cNvGraphicFramePr>
          <p:nvPr>
            <p:ph type="tbl" sz="quarter" idx="12"/>
            <p:extLst>
              <p:ext uri="{D42A27DB-BD31-4B8C-83A1-F6EECF244321}">
                <p14:modId xmlns:p14="http://schemas.microsoft.com/office/powerpoint/2010/main" val="3054148423"/>
              </p:ext>
            </p:extLst>
          </p:nvPr>
        </p:nvGraphicFramePr>
        <p:xfrm>
          <a:off x="380996" y="990600"/>
          <a:ext cx="8382005" cy="4800600"/>
        </p:xfrm>
        <a:graphic>
          <a:graphicData uri="http://schemas.openxmlformats.org/drawingml/2006/table">
            <a:tbl>
              <a:tblPr firstRow="1" lastRow="1" bandRow="1">
                <a:tableStyleId>{00A15C55-8517-42AA-B614-E9B94910E393}</a:tableStyleId>
              </a:tblPr>
              <a:tblGrid>
                <a:gridCol w="2061513"/>
                <a:gridCol w="649130"/>
                <a:gridCol w="649130"/>
                <a:gridCol w="649130"/>
                <a:gridCol w="649130"/>
                <a:gridCol w="1806950"/>
                <a:gridCol w="1917022"/>
              </a:tblGrid>
              <a:tr h="800100">
                <a:tc>
                  <a:txBody>
                    <a:bodyPr/>
                    <a:lstStyle/>
                    <a:p>
                      <a:pPr algn="l" fontAlgn="b"/>
                      <a:r>
                        <a:rPr lang="en-US" sz="1600" u="none" strike="noStrike" dirty="0">
                          <a:effectLst/>
                        </a:rPr>
                        <a:t>Roundtrips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2011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2012</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2013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2014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2015 Projected</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2014 Short Tons</a:t>
                      </a:r>
                      <a:endParaRPr lang="en-US" sz="1600" b="1" i="0" u="none" strike="noStrike" dirty="0">
                        <a:solidFill>
                          <a:schemeClr val="bg1"/>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dirty="0">
                          <a:effectLst/>
                        </a:rPr>
                        <a:t>TOTAL Containers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106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230,666</a:t>
                      </a:r>
                      <a:endParaRPr lang="en-US" sz="1600" b="0" i="0" u="none" strike="noStrike" dirty="0">
                        <a:solidFill>
                          <a:schemeClr val="tx1"/>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dirty="0">
                          <a:effectLst/>
                        </a:rPr>
                        <a:t>TOTAL Dry Bulk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811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771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833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2,990,069</a:t>
                      </a:r>
                      <a:endParaRPr lang="en-US" sz="1600" b="0" i="0" u="none" strike="noStrike" dirty="0">
                        <a:solidFill>
                          <a:schemeClr val="tx1"/>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dirty="0">
                          <a:effectLst/>
                        </a:rPr>
                        <a:t>TOTAL Liquid Bulk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181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257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270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896,074</a:t>
                      </a:r>
                      <a:endParaRPr lang="en-US" sz="1600" b="0" i="0" u="none" strike="noStrike" dirty="0">
                        <a:solidFill>
                          <a:schemeClr val="tx1"/>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dirty="0">
                          <a:effectLst/>
                        </a:rPr>
                        <a:t>TOTAL Misc</a:t>
                      </a:r>
                      <a:r>
                        <a:rPr lang="en-US" sz="1600" u="none" strike="noStrike" dirty="0" smtClean="0">
                          <a:effectLst/>
                        </a:rPr>
                        <a: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a:t>
                      </a:r>
                      <a:endParaRPr lang="en-US" sz="1600" b="0" i="0" u="none" strike="noStrike" dirty="0">
                        <a:solidFill>
                          <a:schemeClr val="tx1"/>
                        </a:solidFill>
                        <a:effectLst/>
                        <a:latin typeface="Calibri" panose="020F0502020204030204" pitchFamily="34" charset="0"/>
                      </a:endParaRPr>
                    </a:p>
                  </a:txBody>
                  <a:tcPr marL="9525" marR="9525" marT="9525" marB="0" anchor="b"/>
                </a:tc>
              </a:tr>
              <a:tr h="800100">
                <a:tc>
                  <a:txBody>
                    <a:bodyPr/>
                    <a:lstStyle/>
                    <a:p>
                      <a:pPr algn="r" fontAlgn="b"/>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1091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1041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1149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1234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1360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4,116,809</a:t>
                      </a:r>
                      <a:endParaRPr lang="en-US" sz="1600" b="1" i="0" u="none" strike="noStrike" dirty="0">
                        <a:solidFill>
                          <a:schemeClr val="bg1"/>
                        </a:solidFill>
                        <a:effectLst/>
                        <a:latin typeface="Calibri" panose="020F0502020204030204" pitchFamily="34" charset="0"/>
                      </a:endParaRPr>
                    </a:p>
                  </a:txBody>
                  <a:tcPr marL="9525" marR="9525" marT="9525" marB="0" anchor="b"/>
                </a:tc>
              </a:tr>
            </a:tbl>
          </a:graphicData>
        </a:graphic>
      </p:graphicFrame>
      <p:sp>
        <p:nvSpPr>
          <p:cNvPr id="9"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smtClean="0"/>
              <a:t>Note: Does not include dredges, tugboats, Ready Reserve Fleet, Fort Eustis, Pleasure Boats</a:t>
            </a:r>
          </a:p>
          <a:p>
            <a:endParaRPr lang="en-US" sz="1200" dirty="0"/>
          </a:p>
        </p:txBody>
      </p:sp>
    </p:spTree>
    <p:extLst>
      <p:ext uri="{BB962C8B-B14F-4D97-AF65-F5344CB8AC3E}">
        <p14:creationId xmlns:p14="http://schemas.microsoft.com/office/powerpoint/2010/main" val="1737596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Situation</a:t>
            </a:r>
            <a:endParaRPr lang="en-US" dirty="0"/>
          </a:p>
        </p:txBody>
      </p:sp>
      <p:sp>
        <p:nvSpPr>
          <p:cNvPr id="5" name="Text Placeholder 4"/>
          <p:cNvSpPr>
            <a:spLocks noGrp="1"/>
          </p:cNvSpPr>
          <p:nvPr>
            <p:ph type="body" sz="quarter" idx="11"/>
          </p:nvPr>
        </p:nvSpPr>
        <p:spPr/>
        <p:txBody>
          <a:bodyPr>
            <a:normAutofit fontScale="70000" lnSpcReduction="20000"/>
          </a:bodyPr>
          <a:lstStyle/>
          <a:p>
            <a:pPr marL="457200" indent="-457200">
              <a:buFont typeface="Arial" panose="020B0604020202020204" pitchFamily="34" charset="0"/>
              <a:buChar char="•"/>
            </a:pPr>
            <a:r>
              <a:rPr lang="en-US" dirty="0" smtClean="0"/>
              <a:t>Unrestricted navigation on the James River is critical to the movements of inbound and outbound cargoes being competitive to other options such as truck and rail.   </a:t>
            </a:r>
          </a:p>
          <a:p>
            <a:pPr marL="457200" indent="-457200">
              <a:buFont typeface="Arial" panose="020B0604020202020204" pitchFamily="34" charset="0"/>
              <a:buChar char="•"/>
            </a:pPr>
            <a:r>
              <a:rPr lang="en-US" dirty="0" smtClean="0"/>
              <a:t>Major Virginia companies have set up their base operations basis the ability to move their product by ship and barge on the James.  </a:t>
            </a:r>
          </a:p>
          <a:p>
            <a:pPr marL="457200" indent="-457200">
              <a:buFont typeface="Arial" panose="020B0604020202020204" pitchFamily="34" charset="0"/>
              <a:buChar char="•"/>
            </a:pPr>
            <a:r>
              <a:rPr lang="en-US" dirty="0" smtClean="0"/>
              <a:t>The James River is unique to other waterways in Hampton Roads.  </a:t>
            </a:r>
          </a:p>
          <a:p>
            <a:pPr marL="457200" indent="-457200">
              <a:buFont typeface="Arial" panose="020B0604020202020204" pitchFamily="34" charset="0"/>
              <a:buChar char="•"/>
            </a:pPr>
            <a:r>
              <a:rPr lang="en-US" dirty="0" smtClean="0"/>
              <a:t>The nature of the River requires annual maintenance dredging of locations such as Dancing Point, Swans Point, Jordan Point, Windmill Point, Tribell Shoals, and Richmond Deepwater Terminal.  </a:t>
            </a:r>
          </a:p>
          <a:p>
            <a:pPr marL="457200" indent="-457200">
              <a:buFont typeface="Arial" panose="020B0604020202020204" pitchFamily="34" charset="0"/>
              <a:buChar char="•"/>
            </a:pPr>
            <a:r>
              <a:rPr lang="en-US" dirty="0" smtClean="0"/>
              <a:t>All this has to be done during the 6 month environmental window.  </a:t>
            </a:r>
          </a:p>
          <a:p>
            <a:pPr marL="457200" indent="-457200">
              <a:buFont typeface="Arial" panose="020B0604020202020204" pitchFamily="34" charset="0"/>
              <a:buChar char="•"/>
            </a:pPr>
            <a:r>
              <a:rPr lang="en-US" dirty="0" smtClean="0"/>
              <a:t>The long term wish list is a wider and deeper river to attract new business.  </a:t>
            </a:r>
          </a:p>
          <a:p>
            <a:pPr marL="457200" indent="-457200">
              <a:buFont typeface="Arial" panose="020B0604020202020204" pitchFamily="34" charset="0"/>
              <a:buChar char="•"/>
            </a:pPr>
            <a:r>
              <a:rPr lang="en-US" dirty="0" smtClean="0"/>
              <a:t>However, in order to keep present users whole, annual funding to meet the current and future maintenance dredging needs is a must to restore the James to unrestricted navigation.</a:t>
            </a:r>
            <a:endParaRPr lang="en-US" dirty="0"/>
          </a:p>
        </p:txBody>
      </p:sp>
    </p:spTree>
    <p:extLst>
      <p:ext uri="{BB962C8B-B14F-4D97-AF65-F5344CB8AC3E}">
        <p14:creationId xmlns:p14="http://schemas.microsoft.com/office/powerpoint/2010/main" val="3901597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1"/>
          </p:nvPr>
        </p:nvSpPr>
        <p:spPr/>
        <p:txBody>
          <a:bodyPr anchor="ctr"/>
          <a:lstStyle/>
          <a:p>
            <a:pPr algn="ctr"/>
            <a:r>
              <a:rPr lang="en-US" dirty="0" smtClean="0"/>
              <a:t>We all need to work together as a cohesive team to support the Army Corps of Engineers in order to meet the navigational needs of vessels on the James River, thereby increasing commercial benefits.</a:t>
            </a:r>
            <a:endParaRPr lang="en-US" dirty="0"/>
          </a:p>
        </p:txBody>
      </p:sp>
    </p:spTree>
    <p:extLst>
      <p:ext uri="{BB962C8B-B14F-4D97-AF65-F5344CB8AC3E}">
        <p14:creationId xmlns:p14="http://schemas.microsoft.com/office/powerpoint/2010/main" val="61277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Users of the James River</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5879" y="990600"/>
            <a:ext cx="3627121" cy="1295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224" y="2625136"/>
            <a:ext cx="3583441" cy="15723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9089" y="2761821"/>
            <a:ext cx="3739720" cy="1613821"/>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43489" y="4283116"/>
            <a:ext cx="3251200" cy="78028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560" y="5029201"/>
            <a:ext cx="3758440" cy="7766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55974" y="2084511"/>
            <a:ext cx="3753917" cy="926893"/>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3186" y="4197439"/>
            <a:ext cx="2872479" cy="1562100"/>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1000" y="990600"/>
            <a:ext cx="3446198" cy="1723099"/>
          </a:xfrm>
          <a:prstGeom prst="rect">
            <a:avLst/>
          </a:prstGeom>
        </p:spPr>
      </p:pic>
    </p:spTree>
    <p:extLst>
      <p:ext uri="{BB962C8B-B14F-4D97-AF65-F5344CB8AC3E}">
        <p14:creationId xmlns:p14="http://schemas.microsoft.com/office/powerpoint/2010/main" val="23582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Roundtrips on the James River</a:t>
            </a:r>
            <a:endParaRPr lang="en-US" dirty="0"/>
          </a:p>
        </p:txBody>
      </p:sp>
      <p:graphicFrame>
        <p:nvGraphicFramePr>
          <p:cNvPr id="5" name="Table Placeholder 4"/>
          <p:cNvGraphicFramePr>
            <a:graphicFrameLocks noGrp="1"/>
          </p:cNvGraphicFramePr>
          <p:nvPr>
            <p:ph type="tbl" sz="quarter" idx="12"/>
            <p:extLst>
              <p:ext uri="{D42A27DB-BD31-4B8C-83A1-F6EECF244321}">
                <p14:modId xmlns:p14="http://schemas.microsoft.com/office/powerpoint/2010/main" val="2664468397"/>
              </p:ext>
            </p:extLst>
          </p:nvPr>
        </p:nvGraphicFramePr>
        <p:xfrm>
          <a:off x="381000" y="990600"/>
          <a:ext cx="8382000" cy="4800600"/>
        </p:xfrm>
        <a:graphic>
          <a:graphicData uri="http://schemas.openxmlformats.org/drawingml/2006/table">
            <a:tbl>
              <a:tblPr firstRow="1" lastRow="1" bandRow="1">
                <a:tableStyleId>{5C22544A-7EE6-4342-B048-85BDC9FD1C3A}</a:tableStyleId>
              </a:tblPr>
              <a:tblGrid>
                <a:gridCol w="2558136"/>
                <a:gridCol w="2081202"/>
                <a:gridCol w="551718"/>
                <a:gridCol w="551718"/>
                <a:gridCol w="551718"/>
                <a:gridCol w="551718"/>
                <a:gridCol w="1535790"/>
              </a:tblGrid>
              <a:tr h="685800">
                <a:tc>
                  <a:txBody>
                    <a:bodyPr/>
                    <a:lstStyle/>
                    <a:p>
                      <a:pPr algn="l" fontAlgn="b"/>
                      <a:r>
                        <a:rPr lang="en-US" sz="1600" u="none" strike="noStrike" dirty="0">
                          <a:effectLst/>
                        </a:rPr>
                        <a:t>Pier</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Cargo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2011</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2012</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2013</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2014</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2015 Projected</a:t>
                      </a:r>
                      <a:endParaRPr lang="en-US" sz="1600" b="1"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l" fontAlgn="b"/>
                      <a:r>
                        <a:rPr lang="en-US" sz="1600" u="none" strike="noStrike">
                          <a:effectLst/>
                        </a:rPr>
                        <a:t>Honeywell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Ammonium Sulphate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l" fontAlgn="b"/>
                      <a:r>
                        <a:rPr lang="en-US" sz="1600" u="none" strike="noStrike" dirty="0">
                          <a:effectLst/>
                        </a:rPr>
                        <a:t>Regional </a:t>
                      </a:r>
                      <a:r>
                        <a:rPr lang="en-US" sz="1600" u="none" strike="noStrike" dirty="0" smtClean="0">
                          <a:effectLst/>
                        </a:rPr>
                        <a:t>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Caustic Soda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l" fontAlgn="b"/>
                      <a:r>
                        <a:rPr lang="en-US" sz="1600" u="none" strike="noStrike" dirty="0">
                          <a:effectLst/>
                        </a:rPr>
                        <a:t>Regional </a:t>
                      </a:r>
                      <a:r>
                        <a:rPr lang="en-US" sz="1600" u="none" strike="noStrike" dirty="0" smtClean="0">
                          <a:effectLst/>
                        </a:rPr>
                        <a:t>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#6 Oil/Fuel Blend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l" fontAlgn="b"/>
                      <a:r>
                        <a:rPr lang="en-US" sz="1600" u="none" strike="noStrike">
                          <a:effectLst/>
                        </a:rPr>
                        <a:t>Dupont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Limestone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l" fontAlgn="b"/>
                      <a:r>
                        <a:rPr lang="en-US" sz="1600" u="none" strike="noStrike">
                          <a:effectLst/>
                        </a:rPr>
                        <a:t>Upper Terminal Richmond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Cruise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r>
              <a:tr h="685800">
                <a:tc>
                  <a:txBody>
                    <a:bodyPr/>
                    <a:lstStyle/>
                    <a:p>
                      <a:pPr algn="r" fontAlgn="b"/>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65</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65</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56</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60</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66</a:t>
                      </a:r>
                      <a:endParaRPr lang="en-US" sz="16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the Ready Reserve Fleet, Fort Eustis, Pleasure Boats</a:t>
            </a:r>
          </a:p>
          <a:p>
            <a:endParaRPr lang="en-US" sz="1600" dirty="0"/>
          </a:p>
        </p:txBody>
      </p:sp>
    </p:spTree>
    <p:extLst>
      <p:ext uri="{BB962C8B-B14F-4D97-AF65-F5344CB8AC3E}">
        <p14:creationId xmlns:p14="http://schemas.microsoft.com/office/powerpoint/2010/main" val="3987608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Roundtrips on the James River</a:t>
            </a:r>
            <a:endParaRPr lang="en-US" dirty="0"/>
          </a:p>
        </p:txBody>
      </p:sp>
      <p:graphicFrame>
        <p:nvGraphicFramePr>
          <p:cNvPr id="5" name="Chart Placeholder 4"/>
          <p:cNvGraphicFramePr>
            <a:graphicFrameLocks noGrp="1"/>
          </p:cNvGraphicFramePr>
          <p:nvPr>
            <p:ph type="chart" sz="quarter" idx="13"/>
            <p:extLst>
              <p:ext uri="{D42A27DB-BD31-4B8C-83A1-F6EECF244321}">
                <p14:modId xmlns:p14="http://schemas.microsoft.com/office/powerpoint/2010/main" val="1777147271"/>
              </p:ext>
            </p:extLst>
          </p:nvPr>
        </p:nvGraphicFramePr>
        <p:xfrm>
          <a:off x="381000" y="9906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the Ready Reserve Fleet, Fort Eustis, Pleasure Boats</a:t>
            </a:r>
          </a:p>
          <a:p>
            <a:endParaRPr lang="en-US" sz="1600" dirty="0"/>
          </a:p>
        </p:txBody>
      </p:sp>
    </p:spTree>
    <p:extLst>
      <p:ext uri="{BB962C8B-B14F-4D97-AF65-F5344CB8AC3E}">
        <p14:creationId xmlns:p14="http://schemas.microsoft.com/office/powerpoint/2010/main" val="359395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Moved by Ship</a:t>
            </a:r>
            <a:endParaRPr lang="en-US" dirty="0"/>
          </a:p>
        </p:txBody>
      </p:sp>
      <p:graphicFrame>
        <p:nvGraphicFramePr>
          <p:cNvPr id="7" name="Table Placeholder 6"/>
          <p:cNvGraphicFramePr>
            <a:graphicFrameLocks noGrp="1"/>
          </p:cNvGraphicFramePr>
          <p:nvPr>
            <p:ph type="tbl" sz="quarter" idx="12"/>
            <p:extLst>
              <p:ext uri="{D42A27DB-BD31-4B8C-83A1-F6EECF244321}">
                <p14:modId xmlns:p14="http://schemas.microsoft.com/office/powerpoint/2010/main" val="4241663550"/>
              </p:ext>
            </p:extLst>
          </p:nvPr>
        </p:nvGraphicFramePr>
        <p:xfrm>
          <a:off x="381000" y="990600"/>
          <a:ext cx="8381999" cy="4800600"/>
        </p:xfrm>
        <a:graphic>
          <a:graphicData uri="http://schemas.openxmlformats.org/drawingml/2006/table">
            <a:tbl>
              <a:tblPr firstRow="1" lastRow="1" bandRow="1">
                <a:tableStyleId>{5C22544A-7EE6-4342-B048-85BDC9FD1C3A}</a:tableStyleId>
              </a:tblPr>
              <a:tblGrid>
                <a:gridCol w="3716479"/>
                <a:gridCol w="3042731"/>
                <a:gridCol w="1622789"/>
              </a:tblGrid>
              <a:tr h="800100">
                <a:tc>
                  <a:txBody>
                    <a:bodyPr/>
                    <a:lstStyle/>
                    <a:p>
                      <a:pPr algn="l" fontAlgn="b"/>
                      <a:r>
                        <a:rPr lang="en-US" sz="1600" u="none" strike="noStrike" dirty="0">
                          <a:effectLst/>
                        </a:rPr>
                        <a:t>Pier</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Cargo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2014 </a:t>
                      </a:r>
                      <a:r>
                        <a:rPr lang="en-US" sz="1600" u="none" strike="noStrike" dirty="0" smtClean="0">
                          <a:effectLst/>
                        </a:rPr>
                        <a:t>– S</a:t>
                      </a:r>
                      <a:r>
                        <a:rPr lang="en-US" sz="1600" u="none" strike="noStrike" baseline="0" dirty="0" smtClean="0">
                          <a:effectLst/>
                        </a:rPr>
                        <a:t>hort Tons</a:t>
                      </a:r>
                      <a:endParaRPr lang="en-US" sz="1600" b="1" i="0" u="none" strike="noStrike" dirty="0">
                        <a:solidFill>
                          <a:srgbClr val="000000"/>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a:effectLst/>
                        </a:rPr>
                        <a:t>Honeywell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Ammonium Sulphate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620,594 </a:t>
                      </a:r>
                      <a:endParaRPr lang="en-US" sz="1600" b="0" i="0" u="none" strike="noStrike">
                        <a:solidFill>
                          <a:srgbClr val="000000"/>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dirty="0">
                          <a:effectLst/>
                        </a:rPr>
                        <a:t>Regional </a:t>
                      </a:r>
                      <a:r>
                        <a:rPr lang="en-US" sz="1600" u="none" strike="noStrike" dirty="0" smtClean="0">
                          <a:effectLst/>
                        </a:rPr>
                        <a:t>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Caustic </a:t>
                      </a:r>
                      <a:r>
                        <a:rPr lang="en-US" sz="1600" u="none" strike="noStrike" dirty="0" smtClean="0">
                          <a:effectLst/>
                        </a:rPr>
                        <a:t>Soda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      </a:t>
                      </a:r>
                      <a:r>
                        <a:rPr lang="en-US" sz="1600" u="none" strike="noStrike" dirty="0" smtClean="0">
                          <a:effectLst/>
                        </a:rPr>
                        <a:t>23,372</a:t>
                      </a:r>
                      <a:endParaRPr lang="en-US" sz="1600" b="0" i="0" u="none" strike="noStrike" dirty="0">
                        <a:solidFill>
                          <a:srgbClr val="000000"/>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dirty="0">
                          <a:effectLst/>
                        </a:rPr>
                        <a:t>Regional </a:t>
                      </a:r>
                      <a:r>
                        <a:rPr lang="en-US" sz="1600" u="none" strike="noStrike" dirty="0" smtClean="0">
                          <a:effectLst/>
                        </a:rPr>
                        <a:t>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#6 Oil/Fuel Blend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           </a:t>
                      </a:r>
                      <a:r>
                        <a:rPr lang="en-US" sz="1600" u="none" strike="noStrike" dirty="0" smtClean="0">
                          <a:effectLst/>
                        </a:rPr>
                        <a:t>4,375</a:t>
                      </a:r>
                      <a:endParaRPr lang="en-US" sz="1600" b="0" i="0" u="none" strike="noStrike" dirty="0">
                        <a:solidFill>
                          <a:srgbClr val="000000"/>
                        </a:solidFill>
                        <a:effectLst/>
                        <a:latin typeface="Calibri" panose="020F0502020204030204" pitchFamily="34" charset="0"/>
                      </a:endParaRPr>
                    </a:p>
                  </a:txBody>
                  <a:tcPr marL="9525" marR="9525" marT="9525" marB="0" anchor="b"/>
                </a:tc>
              </a:tr>
              <a:tr h="800100">
                <a:tc>
                  <a:txBody>
                    <a:bodyPr/>
                    <a:lstStyle/>
                    <a:p>
                      <a:pPr algn="l" fontAlgn="b"/>
                      <a:r>
                        <a:rPr lang="en-US" sz="1600" u="none" strike="noStrike" dirty="0" err="1">
                          <a:effectLst/>
                        </a:rPr>
                        <a:t>Dupont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Limestone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         48,226 </a:t>
                      </a:r>
                      <a:endParaRPr lang="en-US" sz="1600" b="0" i="0" u="none" strike="noStrike">
                        <a:solidFill>
                          <a:srgbClr val="000000"/>
                        </a:solidFill>
                        <a:effectLst/>
                        <a:latin typeface="Calibri" panose="020F0502020204030204" pitchFamily="34" charset="0"/>
                      </a:endParaRPr>
                    </a:p>
                  </a:txBody>
                  <a:tcPr marL="9525" marR="9525" marT="9525" marB="0" anchor="b"/>
                </a:tc>
              </a:tr>
              <a:tr h="800100">
                <a:tc>
                  <a:txBody>
                    <a:bodyPr/>
                    <a:lstStyle/>
                    <a:p>
                      <a:pPr algn="r" fontAlgn="b"/>
                      <a:r>
                        <a:rPr lang="en-US" sz="1600" u="none" strike="noStrike" dirty="0">
                          <a:effectLst/>
                        </a:rPr>
                        <a:t>TOTAL </a:t>
                      </a:r>
                      <a:r>
                        <a:rPr lang="en-US" sz="1600" u="none" strike="noStrike" dirty="0" smtClean="0">
                          <a:effectLst/>
                        </a:rPr>
                        <a:t>SHORT TONS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    </a:t>
                      </a:r>
                      <a:r>
                        <a:rPr lang="en-US" sz="1600" u="none" strike="noStrike" dirty="0" smtClean="0">
                          <a:effectLst/>
                        </a:rPr>
                        <a:t>696,567</a:t>
                      </a:r>
                      <a:endParaRPr lang="en-US" sz="16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8"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the Ready Reserve Fleet, Fort Eustis, Pleasure Boats</a:t>
            </a:r>
          </a:p>
          <a:p>
            <a:endParaRPr lang="en-US" sz="1600" dirty="0"/>
          </a:p>
        </p:txBody>
      </p:sp>
    </p:spTree>
    <p:extLst>
      <p:ext uri="{BB962C8B-B14F-4D97-AF65-F5344CB8AC3E}">
        <p14:creationId xmlns:p14="http://schemas.microsoft.com/office/powerpoint/2010/main" val="259345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Moved by Ship</a:t>
            </a:r>
            <a:endParaRPr lang="en-US" dirty="0"/>
          </a:p>
        </p:txBody>
      </p:sp>
      <p:sp>
        <p:nvSpPr>
          <p:cNvPr id="12"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the Ready Reserve Fleet, Fort Eustis, Pleasure Boats</a:t>
            </a:r>
          </a:p>
          <a:p>
            <a:endParaRPr lang="en-US" sz="1600" dirty="0"/>
          </a:p>
        </p:txBody>
      </p:sp>
      <p:graphicFrame>
        <p:nvGraphicFramePr>
          <p:cNvPr id="6" name="Chart Placeholder 5"/>
          <p:cNvGraphicFramePr>
            <a:graphicFrameLocks noGrp="1"/>
          </p:cNvGraphicFramePr>
          <p:nvPr>
            <p:ph type="chart" sz="quarter" idx="13"/>
            <p:extLst>
              <p:ext uri="{D42A27DB-BD31-4B8C-83A1-F6EECF244321}">
                <p14:modId xmlns:p14="http://schemas.microsoft.com/office/powerpoint/2010/main" val="2513548675"/>
              </p:ext>
            </p:extLst>
          </p:nvPr>
        </p:nvGraphicFramePr>
        <p:xfrm>
          <a:off x="381000" y="990600"/>
          <a:ext cx="8382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349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Barge Roundtrips on the James River</a:t>
            </a:r>
            <a:endParaRPr lang="en-US" dirty="0"/>
          </a:p>
        </p:txBody>
      </p:sp>
      <p:graphicFrame>
        <p:nvGraphicFramePr>
          <p:cNvPr id="5" name="Table Placeholder 4"/>
          <p:cNvGraphicFramePr>
            <a:graphicFrameLocks noGrp="1"/>
          </p:cNvGraphicFramePr>
          <p:nvPr>
            <p:ph type="tbl" sz="quarter" idx="12"/>
            <p:extLst>
              <p:ext uri="{D42A27DB-BD31-4B8C-83A1-F6EECF244321}">
                <p14:modId xmlns:p14="http://schemas.microsoft.com/office/powerpoint/2010/main" val="3182493140"/>
              </p:ext>
            </p:extLst>
          </p:nvPr>
        </p:nvGraphicFramePr>
        <p:xfrm>
          <a:off x="381000" y="990599"/>
          <a:ext cx="8382001" cy="4800600"/>
        </p:xfrm>
        <a:graphic>
          <a:graphicData uri="http://schemas.openxmlformats.org/drawingml/2006/table">
            <a:tbl>
              <a:tblPr firstRow="1" bandRow="1">
                <a:tableStyleId>{5C22544A-7EE6-4342-B048-85BDC9FD1C3A}</a:tableStyleId>
              </a:tblPr>
              <a:tblGrid>
                <a:gridCol w="2295315"/>
                <a:gridCol w="1721486"/>
                <a:gridCol w="786966"/>
                <a:gridCol w="786966"/>
                <a:gridCol w="786966"/>
                <a:gridCol w="786966"/>
                <a:gridCol w="1217336"/>
              </a:tblGrid>
              <a:tr h="600075">
                <a:tc>
                  <a:txBody>
                    <a:bodyPr/>
                    <a:lstStyle/>
                    <a:p>
                      <a:pPr algn="l" fontAlgn="b"/>
                      <a:r>
                        <a:rPr lang="en-US" sz="1600" u="none" strike="noStrike" dirty="0">
                          <a:effectLst/>
                        </a:rPr>
                        <a:t>Pier</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Cargo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2011</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2012</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2013</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2014</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2015 Projected</a:t>
                      </a:r>
                      <a:endParaRPr lang="en-US" sz="1600" b="1" i="0" u="none" strike="noStrike">
                        <a:solidFill>
                          <a:srgbClr val="000000"/>
                        </a:solidFill>
                        <a:effectLst/>
                        <a:latin typeface="Calibri" panose="020F0502020204030204" pitchFamily="34" charset="0"/>
                      </a:endParaRPr>
                    </a:p>
                  </a:txBody>
                  <a:tcPr marL="9525" marR="9525" marT="9525" marB="0" anchor="b"/>
                </a:tc>
              </a:tr>
              <a:tr h="600075">
                <a:tc>
                  <a:txBody>
                    <a:bodyPr/>
                    <a:lstStyle/>
                    <a:p>
                      <a:pPr algn="l" fontAlgn="b"/>
                      <a:r>
                        <a:rPr lang="en-US" sz="1600" u="none" strike="noStrike">
                          <a:effectLst/>
                        </a:rPr>
                        <a:t>Honeywell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Phenol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60</a:t>
                      </a:r>
                      <a:endParaRPr lang="en-US" sz="1600" b="0" i="0" u="none" strike="noStrike">
                        <a:solidFill>
                          <a:srgbClr val="000000"/>
                        </a:solidFill>
                        <a:effectLst/>
                        <a:latin typeface="Calibri" panose="020F0502020204030204" pitchFamily="34" charset="0"/>
                      </a:endParaRPr>
                    </a:p>
                  </a:txBody>
                  <a:tcPr marL="9525" marR="9525" marT="9525" marB="0" anchor="b"/>
                </a:tc>
              </a:tr>
              <a:tr h="600075">
                <a:tc>
                  <a:txBody>
                    <a:bodyPr/>
                    <a:lstStyle/>
                    <a:p>
                      <a:pPr algn="l" fontAlgn="b"/>
                      <a:r>
                        <a:rPr lang="en-US" sz="1600" u="none" strike="noStrike" dirty="0">
                          <a:effectLst/>
                        </a:rPr>
                        <a:t>Honeywell</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Ammonium </a:t>
                      </a:r>
                      <a:r>
                        <a:rPr lang="en-US" sz="1600" u="none" strike="noStrike" dirty="0" err="1">
                          <a:effectLst/>
                        </a:rPr>
                        <a:t>Sulphate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b"/>
                </a:tc>
              </a:tr>
              <a:tr h="600075">
                <a:tc>
                  <a:txBody>
                    <a:bodyPr/>
                    <a:lstStyle/>
                    <a:p>
                      <a:pPr algn="l" fontAlgn="b"/>
                      <a:r>
                        <a:rPr lang="en-US" sz="1600" u="none" strike="noStrike" smtClean="0">
                          <a:effectLst/>
                        </a:rPr>
                        <a:t>Regional 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Caustic Soda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r>
              <a:tr h="600075">
                <a:tc>
                  <a:txBody>
                    <a:bodyPr/>
                    <a:lstStyle/>
                    <a:p>
                      <a:pPr algn="l" fontAlgn="b"/>
                      <a:r>
                        <a:rPr lang="en-US" sz="1600" u="none" strike="noStrike" smtClean="0">
                          <a:effectLst/>
                        </a:rPr>
                        <a:t>Regional 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 Oil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r>
              <a:tr h="600075">
                <a:tc>
                  <a:txBody>
                    <a:bodyPr/>
                    <a:lstStyle/>
                    <a:p>
                      <a:pPr algn="l" fontAlgn="b"/>
                      <a:r>
                        <a:rPr lang="en-US" sz="1600" u="none" strike="noStrike" smtClean="0">
                          <a:effectLst/>
                        </a:rPr>
                        <a:t>Regional 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Asphalt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r>
              <a:tr h="600075">
                <a:tc>
                  <a:txBody>
                    <a:bodyPr/>
                    <a:lstStyle/>
                    <a:p>
                      <a:pPr algn="l" fontAlgn="b"/>
                      <a:r>
                        <a:rPr lang="en-US" sz="1600" u="none" strike="noStrike" dirty="0" smtClean="0">
                          <a:effectLst/>
                        </a:rPr>
                        <a:t>Regional Enterprises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Asphalt Flux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r>
              <a:tr h="600075">
                <a:tc>
                  <a:txBody>
                    <a:bodyPr/>
                    <a:lstStyle/>
                    <a:p>
                      <a:pPr algn="l" fontAlgn="b"/>
                      <a:r>
                        <a:rPr lang="en-US" sz="1600" u="none" strike="noStrike">
                          <a:effectLst/>
                        </a:rPr>
                        <a:t>Vulcan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Aggregates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500</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dredges and tugboats</a:t>
            </a:r>
          </a:p>
          <a:p>
            <a:endParaRPr lang="en-US" sz="1600" dirty="0"/>
          </a:p>
        </p:txBody>
      </p:sp>
    </p:spTree>
    <p:extLst>
      <p:ext uri="{BB962C8B-B14F-4D97-AF65-F5344CB8AC3E}">
        <p14:creationId xmlns:p14="http://schemas.microsoft.com/office/powerpoint/2010/main" val="3529983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Barge Roundtrips on the James River</a:t>
            </a:r>
            <a:endParaRPr lang="en-US" dirty="0"/>
          </a:p>
        </p:txBody>
      </p:sp>
      <p:graphicFrame>
        <p:nvGraphicFramePr>
          <p:cNvPr id="5" name="Table Placeholder 4"/>
          <p:cNvGraphicFramePr>
            <a:graphicFrameLocks noGrp="1"/>
          </p:cNvGraphicFramePr>
          <p:nvPr>
            <p:ph type="tbl" sz="quarter" idx="12"/>
            <p:extLst>
              <p:ext uri="{D42A27DB-BD31-4B8C-83A1-F6EECF244321}">
                <p14:modId xmlns:p14="http://schemas.microsoft.com/office/powerpoint/2010/main" val="3890462492"/>
              </p:ext>
            </p:extLst>
          </p:nvPr>
        </p:nvGraphicFramePr>
        <p:xfrm>
          <a:off x="381000" y="990604"/>
          <a:ext cx="8382001" cy="4800597"/>
        </p:xfrm>
        <a:graphic>
          <a:graphicData uri="http://schemas.openxmlformats.org/drawingml/2006/table">
            <a:tbl>
              <a:tblPr firstRow="1" lastRow="1" bandRow="1">
                <a:tableStyleId>{5C22544A-7EE6-4342-B048-85BDC9FD1C3A}</a:tableStyleId>
              </a:tblPr>
              <a:tblGrid>
                <a:gridCol w="2295315"/>
                <a:gridCol w="1721486"/>
                <a:gridCol w="786966"/>
                <a:gridCol w="786966"/>
                <a:gridCol w="786966"/>
                <a:gridCol w="786966"/>
                <a:gridCol w="1217336"/>
              </a:tblGrid>
              <a:tr h="500988">
                <a:tc>
                  <a:txBody>
                    <a:bodyPr/>
                    <a:lstStyle/>
                    <a:p>
                      <a:pPr algn="l" fontAlgn="b"/>
                      <a:r>
                        <a:rPr lang="en-US" sz="1600" u="none" strike="noStrike" dirty="0" smtClean="0">
                          <a:effectLst/>
                        </a:rPr>
                        <a:t>Pier - Continued</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Cargo</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2011</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2012</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2013</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2014</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2015 Projected</a:t>
                      </a:r>
                      <a:endParaRPr lang="en-US" sz="1600" b="1"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dirty="0" err="1">
                          <a:effectLst/>
                        </a:rPr>
                        <a:t>Dupont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Gypsum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a:effectLst/>
                        </a:rPr>
                        <a:t>Shirley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Misc./Aggregates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a:effectLst/>
                        </a:rPr>
                        <a:t>Shirley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Dredge Spoils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43</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a:effectLst/>
                        </a:rPr>
                        <a:t>Dominion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Limestone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a:effectLst/>
                        </a:rPr>
                        <a:t>Dominion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Gypsum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b"/>
                </a:tc>
              </a:tr>
              <a:tr h="500988">
                <a:tc>
                  <a:txBody>
                    <a:bodyPr/>
                    <a:lstStyle/>
                    <a:p>
                      <a:pPr algn="l" fontAlgn="b"/>
                      <a:r>
                        <a:rPr lang="en-US" sz="1600" u="none" strike="noStrike">
                          <a:effectLst/>
                        </a:rPr>
                        <a:t>Kinder Morgan (2 Terminals)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#2 Oil/#6 Oil</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120</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a:effectLst/>
                        </a:rPr>
                        <a:t>Port of Richmond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Grain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a:effectLst/>
                        </a:rPr>
                        <a:t>James River Barge Line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Containers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170</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l" fontAlgn="b"/>
                      <a:r>
                        <a:rPr lang="en-US" sz="1600" u="none" strike="noStrike">
                          <a:effectLst/>
                        </a:rPr>
                        <a:t>Luck Stone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Aggregates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167</a:t>
                      </a:r>
                      <a:endParaRPr lang="en-US" sz="1600" b="0" i="0" u="none" strike="noStrike">
                        <a:solidFill>
                          <a:srgbClr val="000000"/>
                        </a:solidFill>
                        <a:effectLst/>
                        <a:latin typeface="Calibri" panose="020F0502020204030204" pitchFamily="34" charset="0"/>
                      </a:endParaRPr>
                    </a:p>
                  </a:txBody>
                  <a:tcPr marL="9525" marR="9525" marT="9525" marB="0" anchor="b"/>
                </a:tc>
              </a:tr>
              <a:tr h="422069">
                <a:tc>
                  <a:txBody>
                    <a:bodyPr/>
                    <a:lstStyle/>
                    <a:p>
                      <a:pPr algn="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1,026</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976</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1,093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1,174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1,294</a:t>
                      </a:r>
                      <a:endParaRPr lang="en-US" sz="16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4"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dredges and tugboats</a:t>
            </a:r>
          </a:p>
          <a:p>
            <a:endParaRPr lang="en-US" sz="1600" dirty="0"/>
          </a:p>
        </p:txBody>
      </p:sp>
    </p:spTree>
    <p:extLst>
      <p:ext uri="{BB962C8B-B14F-4D97-AF65-F5344CB8AC3E}">
        <p14:creationId xmlns:p14="http://schemas.microsoft.com/office/powerpoint/2010/main" val="2564919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Barge Roundtrips on the James River</a:t>
            </a:r>
            <a:endParaRPr lang="en-US" dirty="0"/>
          </a:p>
        </p:txBody>
      </p:sp>
      <p:graphicFrame>
        <p:nvGraphicFramePr>
          <p:cNvPr id="5" name="Chart Placeholder 4"/>
          <p:cNvGraphicFramePr>
            <a:graphicFrameLocks noGrp="1"/>
          </p:cNvGraphicFramePr>
          <p:nvPr>
            <p:ph type="chart" sz="quarter" idx="13"/>
            <p:extLst>
              <p:ext uri="{D42A27DB-BD31-4B8C-83A1-F6EECF244321}">
                <p14:modId xmlns:p14="http://schemas.microsoft.com/office/powerpoint/2010/main" val="2168426650"/>
              </p:ext>
            </p:extLst>
          </p:nvPr>
        </p:nvGraphicFramePr>
        <p:xfrm>
          <a:off x="381000" y="990600"/>
          <a:ext cx="8382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a:xfrm>
            <a:off x="2209800" y="6096000"/>
            <a:ext cx="6400800" cy="304800"/>
          </a:xfrm>
          <a:prstGeom prst="rect">
            <a:avLst/>
          </a:prstGeom>
        </p:spPr>
        <p:txBody>
          <a:bodyPr/>
          <a:lstStyle>
            <a:lvl1pPr marL="0" indent="0" algn="l" defTabSz="914400" rtl="0" eaLnBrk="1" latinLnBrk="0" hangingPunct="1">
              <a:spcBef>
                <a:spcPct val="20000"/>
              </a:spcBef>
              <a:buClr>
                <a:srgbClr val="990000"/>
              </a:buClr>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9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90000"/>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9000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9000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Note: Does not include dredges and tugboats</a:t>
            </a:r>
          </a:p>
          <a:p>
            <a:endParaRPr lang="en-US" sz="1600" dirty="0"/>
          </a:p>
        </p:txBody>
      </p:sp>
    </p:spTree>
    <p:extLst>
      <p:ext uri="{BB962C8B-B14F-4D97-AF65-F5344CB8AC3E}">
        <p14:creationId xmlns:p14="http://schemas.microsoft.com/office/powerpoint/2010/main" val="104748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Slide List 101014 - DO NOT USE">
  <a:themeElements>
    <a:clrScheme name="Custom 1">
      <a:dk1>
        <a:sysClr val="windowText" lastClr="000000"/>
      </a:dk1>
      <a:lt1>
        <a:sysClr val="window" lastClr="FFFFFF"/>
      </a:lt1>
      <a:dk2>
        <a:srgbClr val="17365D"/>
      </a:dk2>
      <a:lt2>
        <a:srgbClr val="EEECE1"/>
      </a:lt2>
      <a:accent1>
        <a:srgbClr val="486674"/>
      </a:accent1>
      <a:accent2>
        <a:srgbClr val="9C9C30"/>
      </a:accent2>
      <a:accent3>
        <a:srgbClr val="8C2232"/>
      </a:accent3>
      <a:accent4>
        <a:srgbClr val="505348"/>
      </a:accent4>
      <a:accent5>
        <a:srgbClr val="C2BB93"/>
      </a:accent5>
      <a:accent6>
        <a:srgbClr val="586D2C"/>
      </a:accent6>
      <a:hlink>
        <a:srgbClr val="548DD4"/>
      </a:hlink>
      <a:folHlink>
        <a:srgbClr val="7F7F7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lumMod val="75000"/>
          </a:schemeClr>
        </a:solidFill>
      </a:spPr>
      <a:bodyPr wrap="square" rtlCol="0">
        <a:noAutofit/>
      </a:bodyPr>
      <a:lstStyle>
        <a:defPPr marL="285750" indent="-285750">
          <a:buFont typeface="Arial" panose="020B0604020202020204" pitchFamily="34" charset="0"/>
          <a:buChar char="•"/>
          <a:defRPr b="1" dirty="0" smtClean="0">
            <a:solidFill>
              <a:schemeClr val="bg1"/>
            </a:solidFill>
            <a:latin typeface="Calibri" panose="020F0502020204030204" pitchFamily="34" charset="0"/>
          </a:defRPr>
        </a:defPPr>
      </a:lstStyle>
    </a:txDef>
  </a:objectDefaults>
  <a:extraClrSchemeLst/>
  <a:extLst>
    <a:ext uri="{05A4C25C-085E-4340-85A3-A5531E510DB2}">
      <thm15:themeFamily xmlns:thm15="http://schemas.microsoft.com/office/thememl/2012/main" name="Presentation1" id="{4C3197B1-38F8-492B-BB3C-A3AF8BA64873}" vid="{99A5AFB4-2822-4C85-A474-F5011C7D82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3ECF285C0D64896B6A18FC50F15D2" ma:contentTypeVersion="0" ma:contentTypeDescription="Create a new document." ma:contentTypeScope="" ma:versionID="9926f5dc65375edc1ab42ee3e79ce4be">
  <xsd:schema xmlns:xsd="http://www.w3.org/2001/XMLSchema" xmlns:xs="http://www.w3.org/2001/XMLSchema" xmlns:p="http://schemas.microsoft.com/office/2006/metadata/properties" targetNamespace="http://schemas.microsoft.com/office/2006/metadata/properties" ma:root="true" ma:fieldsID="d511518e8ac61a461a48e3b9205a2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8302A7-0659-4E16-A4DC-789FA5BA0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F91D4B-6822-4F32-BED1-C0942814A030}">
  <ds:schemaRefs>
    <ds:schemaRef ds:uri="http://schemas.microsoft.com/sharepoint/v3/contenttype/forms"/>
  </ds:schemaRefs>
</ds:datastoreItem>
</file>

<file path=customXml/itemProps3.xml><?xml version="1.0" encoding="utf-8"?>
<ds:datastoreItem xmlns:ds="http://schemas.openxmlformats.org/officeDocument/2006/customXml" ds:itemID="{16B5CB9D-191D-48F8-92A6-F576357C6125}">
  <ds:schemaRefs>
    <ds:schemaRef ds:uri="http://www.w3.org/XML/1998/namespace"/>
    <ds:schemaRef ds:uri="http://schemas.microsoft.com/office/infopath/2007/PartnerControls"/>
    <ds:schemaRef ds:uri="http://schemas.microsoft.com/office/2006/metadata/propertie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369</TotalTime>
  <Words>823</Words>
  <Application>Microsoft Office PowerPoint</Application>
  <PresentationFormat>On-screen Show (4:3)</PresentationFormat>
  <Paragraphs>340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Lucida Grande</vt:lpstr>
      <vt:lpstr>Wingdings</vt:lpstr>
      <vt:lpstr>Master Slide List 101014 - DO NOT USE</vt:lpstr>
      <vt:lpstr>PowerPoint Presentation</vt:lpstr>
      <vt:lpstr>Commercial Users of the James River</vt:lpstr>
      <vt:lpstr>Ship Roundtrips on the James River</vt:lpstr>
      <vt:lpstr>Ship Roundtrips on the James River</vt:lpstr>
      <vt:lpstr>Cargo Moved by Ship</vt:lpstr>
      <vt:lpstr>Cargo Moved by Ship</vt:lpstr>
      <vt:lpstr>Barge Roundtrips on the James River</vt:lpstr>
      <vt:lpstr>Barge Roundtrips on the James River</vt:lpstr>
      <vt:lpstr>Barge Roundtrips on the James River</vt:lpstr>
      <vt:lpstr>Cargo Moved by Barge</vt:lpstr>
      <vt:lpstr>Cargo Moved by Barge</vt:lpstr>
      <vt:lpstr>Total Trips and 2014 Short Tons</vt:lpstr>
      <vt:lpstr>Current Situation</vt:lpstr>
      <vt:lpstr>Conclusion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Clarke</dc:creator>
  <cp:lastModifiedBy>Scott, Bobby</cp:lastModifiedBy>
  <cp:revision>32</cp:revision>
  <cp:lastPrinted>2015-07-02T18:08:42Z</cp:lastPrinted>
  <dcterms:created xsi:type="dcterms:W3CDTF">2015-06-15T14:13:24Z</dcterms:created>
  <dcterms:modified xsi:type="dcterms:W3CDTF">2015-07-07T14:19:12Z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0x0101003A33ECF285C0D64896B6A18FC50F15D2</vt:lpwstr>
  </property>
</Properties>
</file>