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 id="2147483674" r:id="rId2"/>
  </p:sldMasterIdLst>
  <p:notesMasterIdLst>
    <p:notesMasterId r:id="rId18"/>
  </p:notesMasterIdLst>
  <p:handoutMasterIdLst>
    <p:handoutMasterId r:id="rId19"/>
  </p:handoutMasterIdLst>
  <p:sldIdLst>
    <p:sldId id="256" r:id="rId3"/>
    <p:sldId id="258" r:id="rId4"/>
    <p:sldId id="264" r:id="rId5"/>
    <p:sldId id="265" r:id="rId6"/>
    <p:sldId id="283" r:id="rId7"/>
    <p:sldId id="266" r:id="rId8"/>
    <p:sldId id="267" r:id="rId9"/>
    <p:sldId id="268" r:id="rId10"/>
    <p:sldId id="269" r:id="rId11"/>
    <p:sldId id="272" r:id="rId12"/>
    <p:sldId id="278" r:id="rId13"/>
    <p:sldId id="280" r:id="rId14"/>
    <p:sldId id="281" r:id="rId15"/>
    <p:sldId id="282" r:id="rId16"/>
    <p:sldId id="277" r:id="rId17"/>
  </p:sldIdLst>
  <p:sldSz cx="9144000" cy="6858000" type="screen4x3"/>
  <p:notesSz cx="7010400" cy="9296400"/>
  <p:defaultTextStyle>
    <a:defPPr>
      <a:defRPr lang="en-US"/>
    </a:defPPr>
    <a:lvl1pPr algn="l" rtl="0" fontAlgn="base">
      <a:spcBef>
        <a:spcPct val="0"/>
      </a:spcBef>
      <a:spcAft>
        <a:spcPct val="0"/>
      </a:spcAft>
      <a:defRPr sz="1300" kern="1200">
        <a:solidFill>
          <a:schemeClr val="tx1"/>
        </a:solidFill>
        <a:latin typeface="Arial" pitchFamily="34" charset="0"/>
        <a:ea typeface="+mn-ea"/>
        <a:cs typeface="+mn-cs"/>
      </a:defRPr>
    </a:lvl1pPr>
    <a:lvl2pPr marL="457200" algn="l" rtl="0" fontAlgn="base">
      <a:spcBef>
        <a:spcPct val="0"/>
      </a:spcBef>
      <a:spcAft>
        <a:spcPct val="0"/>
      </a:spcAft>
      <a:defRPr sz="1300" kern="1200">
        <a:solidFill>
          <a:schemeClr val="tx1"/>
        </a:solidFill>
        <a:latin typeface="Arial" pitchFamily="34" charset="0"/>
        <a:ea typeface="+mn-ea"/>
        <a:cs typeface="+mn-cs"/>
      </a:defRPr>
    </a:lvl2pPr>
    <a:lvl3pPr marL="914400" algn="l" rtl="0" fontAlgn="base">
      <a:spcBef>
        <a:spcPct val="0"/>
      </a:spcBef>
      <a:spcAft>
        <a:spcPct val="0"/>
      </a:spcAft>
      <a:defRPr sz="1300" kern="1200">
        <a:solidFill>
          <a:schemeClr val="tx1"/>
        </a:solidFill>
        <a:latin typeface="Arial" pitchFamily="34" charset="0"/>
        <a:ea typeface="+mn-ea"/>
        <a:cs typeface="+mn-cs"/>
      </a:defRPr>
    </a:lvl3pPr>
    <a:lvl4pPr marL="1371600" algn="l" rtl="0" fontAlgn="base">
      <a:spcBef>
        <a:spcPct val="0"/>
      </a:spcBef>
      <a:spcAft>
        <a:spcPct val="0"/>
      </a:spcAft>
      <a:defRPr sz="1300" kern="1200">
        <a:solidFill>
          <a:schemeClr val="tx1"/>
        </a:solidFill>
        <a:latin typeface="Arial" pitchFamily="34" charset="0"/>
        <a:ea typeface="+mn-ea"/>
        <a:cs typeface="+mn-cs"/>
      </a:defRPr>
    </a:lvl4pPr>
    <a:lvl5pPr marL="1828800" algn="l" rtl="0" fontAlgn="base">
      <a:spcBef>
        <a:spcPct val="0"/>
      </a:spcBef>
      <a:spcAft>
        <a:spcPct val="0"/>
      </a:spcAft>
      <a:defRPr sz="1300" kern="1200">
        <a:solidFill>
          <a:schemeClr val="tx1"/>
        </a:solidFill>
        <a:latin typeface="Arial" pitchFamily="34" charset="0"/>
        <a:ea typeface="+mn-ea"/>
        <a:cs typeface="+mn-cs"/>
      </a:defRPr>
    </a:lvl5pPr>
    <a:lvl6pPr marL="2286000" algn="l" defTabSz="914400" rtl="0" eaLnBrk="1" latinLnBrk="0" hangingPunct="1">
      <a:defRPr sz="1300" kern="1200">
        <a:solidFill>
          <a:schemeClr val="tx1"/>
        </a:solidFill>
        <a:latin typeface="Arial" pitchFamily="34" charset="0"/>
        <a:ea typeface="+mn-ea"/>
        <a:cs typeface="+mn-cs"/>
      </a:defRPr>
    </a:lvl6pPr>
    <a:lvl7pPr marL="2743200" algn="l" defTabSz="914400" rtl="0" eaLnBrk="1" latinLnBrk="0" hangingPunct="1">
      <a:defRPr sz="1300" kern="1200">
        <a:solidFill>
          <a:schemeClr val="tx1"/>
        </a:solidFill>
        <a:latin typeface="Arial" pitchFamily="34" charset="0"/>
        <a:ea typeface="+mn-ea"/>
        <a:cs typeface="+mn-cs"/>
      </a:defRPr>
    </a:lvl7pPr>
    <a:lvl8pPr marL="3200400" algn="l" defTabSz="914400" rtl="0" eaLnBrk="1" latinLnBrk="0" hangingPunct="1">
      <a:defRPr sz="1300" kern="1200">
        <a:solidFill>
          <a:schemeClr val="tx1"/>
        </a:solidFill>
        <a:latin typeface="Arial" pitchFamily="34" charset="0"/>
        <a:ea typeface="+mn-ea"/>
        <a:cs typeface="+mn-cs"/>
      </a:defRPr>
    </a:lvl8pPr>
    <a:lvl9pPr marL="3657600" algn="l" defTabSz="914400" rtl="0" eaLnBrk="1" latinLnBrk="0" hangingPunct="1">
      <a:defRPr sz="13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713" autoAdjust="0"/>
  </p:normalViewPr>
  <p:slideViewPr>
    <p:cSldViewPr>
      <p:cViewPr varScale="1">
        <p:scale>
          <a:sx n="108" d="100"/>
          <a:sy n="108" d="100"/>
        </p:scale>
        <p:origin x="-1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75779"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75780"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75781"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FD485182-6978-4D9B-99C3-BD6E85AFCAB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7373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373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373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7373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4956937B-FAFF-452C-A142-6C838D2DC91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enterforsealevelrise.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enterforsealevelrise.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enterforsealevelrise.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enterforsealevelrise.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COL Backus brief 2</a:t>
            </a:r>
            <a:r>
              <a:rPr lang="en-US" baseline="30000" dirty="0" smtClean="0"/>
              <a:t>nd</a:t>
            </a:r>
            <a:r>
              <a:rPr lang="en-US" baseline="0" dirty="0" smtClean="0"/>
              <a:t> bullet – Who is the Corps.</a:t>
            </a:r>
          </a:p>
          <a:p>
            <a:endParaRPr lang="en-US" baseline="0" dirty="0" smtClean="0"/>
          </a:p>
          <a:p>
            <a:r>
              <a:rPr lang="en-US" baseline="0" dirty="0" smtClean="0"/>
              <a:t>CAPT and COL to jointly brief common shared interests.</a:t>
            </a:r>
            <a:endParaRPr lang="en-US" dirty="0"/>
          </a:p>
        </p:txBody>
      </p:sp>
      <p:sp>
        <p:nvSpPr>
          <p:cNvPr id="4" name="Slide Number Placeholder 3"/>
          <p:cNvSpPr>
            <a:spLocks noGrp="1"/>
          </p:cNvSpPr>
          <p:nvPr>
            <p:ph type="sldNum" sz="quarter" idx="10"/>
          </p:nvPr>
        </p:nvSpPr>
        <p:spPr/>
        <p:txBody>
          <a:bodyPr/>
          <a:lstStyle/>
          <a:p>
            <a:pPr>
              <a:defRPr/>
            </a:pPr>
            <a:fld id="{F202C680-63CF-45A9-9AD9-E6EBD1A39815}" type="slidenum">
              <a:rPr lang="en-US" smtClean="0"/>
              <a:pPr>
                <a:defRPr/>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CAPT Ogle</a:t>
            </a:r>
            <a:r>
              <a:rPr lang="en-US" baseline="0" dirty="0" smtClean="0"/>
              <a:t> to brief first bullet – USCG and USACE Staff Talks. The reason for the briefing.</a:t>
            </a:r>
          </a:p>
          <a:p>
            <a:endParaRPr lang="en-US" baseline="0" dirty="0" smtClean="0"/>
          </a:p>
          <a:p>
            <a:r>
              <a:rPr lang="en-US" baseline="0" dirty="0" smtClean="0"/>
              <a:t>COL Backus brief 2</a:t>
            </a:r>
            <a:r>
              <a:rPr lang="en-US" baseline="30000" dirty="0" smtClean="0"/>
              <a:t>nd</a:t>
            </a:r>
            <a:r>
              <a:rPr lang="en-US" baseline="0" dirty="0" smtClean="0"/>
              <a:t> bullet – Who is the Corps.</a:t>
            </a:r>
          </a:p>
          <a:p>
            <a:endParaRPr lang="en-US" baseline="0" dirty="0" smtClean="0"/>
          </a:p>
          <a:p>
            <a:r>
              <a:rPr lang="en-US" baseline="0" dirty="0" smtClean="0"/>
              <a:t>CAPT and COL to jointly brief common shared interests.</a:t>
            </a:r>
            <a:endParaRPr lang="en-US" dirty="0"/>
          </a:p>
        </p:txBody>
      </p:sp>
      <p:sp>
        <p:nvSpPr>
          <p:cNvPr id="4" name="Slide Number Placeholder 3"/>
          <p:cNvSpPr>
            <a:spLocks noGrp="1"/>
          </p:cNvSpPr>
          <p:nvPr>
            <p:ph type="sldNum" sz="quarter" idx="10"/>
          </p:nvPr>
        </p:nvSpPr>
        <p:spPr/>
        <p:txBody>
          <a:bodyPr/>
          <a:lstStyle/>
          <a:p>
            <a:pPr>
              <a:defRPr/>
            </a:pPr>
            <a:fld id="{F202C680-63CF-45A9-9AD9-E6EBD1A39815}"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08174" indent="-408174">
              <a:spcAft>
                <a:spcPts val="1714"/>
              </a:spcAft>
              <a:buFont typeface="Arial" panose="020B0604020202020204" pitchFamily="34" charset="0"/>
              <a:buNone/>
            </a:pPr>
            <a:r>
              <a:rPr lang="en-US" sz="1200" b="1" dirty="0" smtClean="0">
                <a:latin typeface="Times New Roman" panose="02020603050405020304" pitchFamily="18" charset="0"/>
                <a:cs typeface="Times New Roman" panose="02020603050405020304" pitchFamily="18" charset="0"/>
              </a:rPr>
              <a:t>Previous Events</a:t>
            </a:r>
          </a:p>
          <a:p>
            <a:pPr marL="408174" indent="-408174">
              <a:spcAft>
                <a:spcPts val="1714"/>
              </a:spcAft>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June 3, 2014: Pilot Project kickoff at the </a:t>
            </a:r>
            <a:r>
              <a:rPr lang="en-US" sz="1200" dirty="0" err="1" smtClean="0">
                <a:latin typeface="Times New Roman" panose="02020603050405020304" pitchFamily="18" charset="0"/>
                <a:cs typeface="Times New Roman" panose="02020603050405020304" pitchFamily="18" charset="0"/>
              </a:rPr>
              <a:t>TechSurge</a:t>
            </a:r>
            <a:r>
              <a:rPr lang="en-US" sz="1200" dirty="0" smtClean="0">
                <a:latin typeface="Times New Roman" panose="02020603050405020304" pitchFamily="18" charset="0"/>
                <a:cs typeface="Times New Roman" panose="02020603050405020304" pitchFamily="18" charset="0"/>
              </a:rPr>
              <a:t> conference</a:t>
            </a:r>
          </a:p>
          <a:p>
            <a:pPr marL="408174" indent="-408174">
              <a:spcAft>
                <a:spcPts val="1714"/>
              </a:spcAft>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June 30, 2014: “Rising to the Challenge,” bipartisan forum for Virginia members of Congress organized by Senator Kaine Big Blue Room</a:t>
            </a: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July 1, 2014: Governor’s Climate Commission announced</a:t>
            </a: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Aug, 2014: Pilot website rollout – </a:t>
            </a:r>
            <a:r>
              <a:rPr lang="en-US" sz="1200" dirty="0" smtClean="0">
                <a:latin typeface="Times New Roman" panose="02020603050405020304" pitchFamily="18" charset="0"/>
                <a:cs typeface="Times New Roman" panose="02020603050405020304" pitchFamily="18" charset="0"/>
                <a:hlinkClick r:id="rId3"/>
              </a:rPr>
              <a:t>www.centerforsealevelrise.org</a:t>
            </a:r>
            <a:endParaRPr lang="en-US" sz="1200" dirty="0" smtClean="0">
              <a:latin typeface="Times New Roman" panose="02020603050405020304" pitchFamily="18" charset="0"/>
              <a:cs typeface="Times New Roman" panose="02020603050405020304" pitchFamily="18" charset="0"/>
            </a:endParaRP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Oct 10, 2014; Pilot Charter signed</a:t>
            </a: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Oct 28, 2014: </a:t>
            </a:r>
            <a:r>
              <a:rPr lang="en-US" sz="1200" dirty="0" err="1" smtClean="0">
                <a:latin typeface="Times New Roman" panose="02020603050405020304" pitchFamily="18" charset="0"/>
                <a:cs typeface="Times New Roman" panose="02020603050405020304" pitchFamily="18" charset="0"/>
              </a:rPr>
              <a:t>Sen</a:t>
            </a:r>
            <a:r>
              <a:rPr lang="en-US" sz="1200" dirty="0" smtClean="0">
                <a:latin typeface="Times New Roman" panose="02020603050405020304" pitchFamily="18" charset="0"/>
                <a:cs typeface="Times New Roman" panose="02020603050405020304" pitchFamily="18" charset="0"/>
              </a:rPr>
              <a:t> Kaine letter </a:t>
            </a: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Dec 2, 2014: FEMA NEP Tabletop to galvanize the pilot and help transition to Whole of Community</a:t>
            </a: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Jan 15, 2015: Commission approves HRPDC participation</a:t>
            </a:r>
          </a:p>
          <a:p>
            <a:pPr marL="457177" indent="-457177">
              <a:spcAft>
                <a:spcPts val="1714"/>
              </a:spcAft>
              <a:buFont typeface="Arial" pitchFamily="34" charset="0"/>
              <a:buChar char="•"/>
            </a:pPr>
            <a:endParaRPr lang="en-US" sz="1200" dirty="0" smtClean="0">
              <a:latin typeface="Times New Roman" panose="02020603050405020304" pitchFamily="18" charset="0"/>
              <a:cs typeface="Times New Roman" panose="02020603050405020304" pitchFamily="18" charset="0"/>
            </a:endParaRPr>
          </a:p>
          <a:p>
            <a:pPr marL="457177" indent="-457177">
              <a:spcAft>
                <a:spcPts val="1714"/>
              </a:spcAft>
              <a:buFont typeface="Arial" pitchFamily="34" charset="0"/>
              <a:buChar char="•"/>
            </a:pPr>
            <a:endParaRPr lang="en-US" sz="12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F202C680-63CF-45A9-9AD9-E6EBD1A39815}" type="slidenum">
              <a:rPr lang="en-US" smtClean="0"/>
              <a:pPr>
                <a:defRPr/>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08174" indent="-408174">
              <a:spcAft>
                <a:spcPts val="1714"/>
              </a:spcAft>
              <a:buFont typeface="Arial" panose="020B0604020202020204" pitchFamily="34" charset="0"/>
              <a:buNone/>
            </a:pPr>
            <a:r>
              <a:rPr lang="en-US" sz="1200" b="1" dirty="0" smtClean="0">
                <a:latin typeface="Times New Roman" panose="02020603050405020304" pitchFamily="18" charset="0"/>
                <a:cs typeface="Times New Roman" panose="02020603050405020304" pitchFamily="18" charset="0"/>
              </a:rPr>
              <a:t>Previous Events</a:t>
            </a:r>
          </a:p>
          <a:p>
            <a:pPr marL="408174" indent="-408174">
              <a:spcAft>
                <a:spcPts val="1714"/>
              </a:spcAft>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June 3, 2014: Pilot Project kickoff at the </a:t>
            </a:r>
            <a:r>
              <a:rPr lang="en-US" sz="1200" dirty="0" err="1" smtClean="0">
                <a:latin typeface="Times New Roman" panose="02020603050405020304" pitchFamily="18" charset="0"/>
                <a:cs typeface="Times New Roman" panose="02020603050405020304" pitchFamily="18" charset="0"/>
              </a:rPr>
              <a:t>TechSurge</a:t>
            </a:r>
            <a:r>
              <a:rPr lang="en-US" sz="1200" dirty="0" smtClean="0">
                <a:latin typeface="Times New Roman" panose="02020603050405020304" pitchFamily="18" charset="0"/>
                <a:cs typeface="Times New Roman" panose="02020603050405020304" pitchFamily="18" charset="0"/>
              </a:rPr>
              <a:t> conference</a:t>
            </a:r>
          </a:p>
          <a:p>
            <a:pPr marL="408174" indent="-408174">
              <a:spcAft>
                <a:spcPts val="1714"/>
              </a:spcAft>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June 30, 2014: “Rising to the Challenge,” bipartisan forum for Virginia members of Congress organized by Senator Kaine Big Blue Room</a:t>
            </a: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July 1, 2014: Governor’s Climate Commission announced</a:t>
            </a: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Aug, 2014: Pilot website rollout – </a:t>
            </a:r>
            <a:r>
              <a:rPr lang="en-US" sz="1200" dirty="0" smtClean="0">
                <a:latin typeface="Times New Roman" panose="02020603050405020304" pitchFamily="18" charset="0"/>
                <a:cs typeface="Times New Roman" panose="02020603050405020304" pitchFamily="18" charset="0"/>
                <a:hlinkClick r:id="rId3"/>
              </a:rPr>
              <a:t>www.centerforsealevelrise.org</a:t>
            </a:r>
            <a:endParaRPr lang="en-US" sz="1200" dirty="0" smtClean="0">
              <a:latin typeface="Times New Roman" panose="02020603050405020304" pitchFamily="18" charset="0"/>
              <a:cs typeface="Times New Roman" panose="02020603050405020304" pitchFamily="18" charset="0"/>
            </a:endParaRP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Oct 10, 2014; Pilot Charter signed</a:t>
            </a: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Oct 28, 2014: </a:t>
            </a:r>
            <a:r>
              <a:rPr lang="en-US" sz="1200" dirty="0" err="1" smtClean="0">
                <a:latin typeface="Times New Roman" panose="02020603050405020304" pitchFamily="18" charset="0"/>
                <a:cs typeface="Times New Roman" panose="02020603050405020304" pitchFamily="18" charset="0"/>
              </a:rPr>
              <a:t>Sen</a:t>
            </a:r>
            <a:r>
              <a:rPr lang="en-US" sz="1200" dirty="0" smtClean="0">
                <a:latin typeface="Times New Roman" panose="02020603050405020304" pitchFamily="18" charset="0"/>
                <a:cs typeface="Times New Roman" panose="02020603050405020304" pitchFamily="18" charset="0"/>
              </a:rPr>
              <a:t> Kaine letter </a:t>
            </a: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Dec 2, 2014: FEMA NEP Tabletop to galvanize the pilot and help transition to Whole of Community</a:t>
            </a: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Jan 15, 2015: Commission approves HRPDC participation</a:t>
            </a:r>
          </a:p>
          <a:p>
            <a:pPr marL="457177" indent="-457177">
              <a:spcAft>
                <a:spcPts val="1714"/>
              </a:spcAft>
              <a:buFont typeface="Arial" pitchFamily="34" charset="0"/>
              <a:buChar char="•"/>
            </a:pPr>
            <a:endParaRPr lang="en-US" sz="1200" dirty="0" smtClean="0">
              <a:latin typeface="Times New Roman" panose="02020603050405020304" pitchFamily="18" charset="0"/>
              <a:cs typeface="Times New Roman" panose="02020603050405020304" pitchFamily="18" charset="0"/>
            </a:endParaRPr>
          </a:p>
          <a:p>
            <a:pPr marL="457177" indent="-457177">
              <a:spcAft>
                <a:spcPts val="1714"/>
              </a:spcAft>
              <a:buFont typeface="Arial" pitchFamily="34" charset="0"/>
              <a:buChar char="•"/>
            </a:pPr>
            <a:endParaRPr lang="en-US" sz="12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F202C680-63CF-45A9-9AD9-E6EBD1A39815}" type="slidenum">
              <a:rPr lang="en-US" smtClean="0"/>
              <a:pPr>
                <a:defRPr/>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08174" indent="-408174">
              <a:spcAft>
                <a:spcPts val="1714"/>
              </a:spcAft>
              <a:buFont typeface="Arial" panose="020B0604020202020204" pitchFamily="34" charset="0"/>
              <a:buNone/>
            </a:pPr>
            <a:r>
              <a:rPr lang="en-US" sz="1200" b="1" dirty="0" smtClean="0">
                <a:latin typeface="Times New Roman" panose="02020603050405020304" pitchFamily="18" charset="0"/>
                <a:cs typeface="Times New Roman" panose="02020603050405020304" pitchFamily="18" charset="0"/>
              </a:rPr>
              <a:t>Previous Events</a:t>
            </a:r>
          </a:p>
          <a:p>
            <a:pPr marL="408174" indent="-408174">
              <a:spcAft>
                <a:spcPts val="1714"/>
              </a:spcAft>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June 3, 2014: Pilot Project kickoff at the </a:t>
            </a:r>
            <a:r>
              <a:rPr lang="en-US" sz="1200" dirty="0" err="1" smtClean="0">
                <a:latin typeface="Times New Roman" panose="02020603050405020304" pitchFamily="18" charset="0"/>
                <a:cs typeface="Times New Roman" panose="02020603050405020304" pitchFamily="18" charset="0"/>
              </a:rPr>
              <a:t>TechSurge</a:t>
            </a:r>
            <a:r>
              <a:rPr lang="en-US" sz="1200" dirty="0" smtClean="0">
                <a:latin typeface="Times New Roman" panose="02020603050405020304" pitchFamily="18" charset="0"/>
                <a:cs typeface="Times New Roman" panose="02020603050405020304" pitchFamily="18" charset="0"/>
              </a:rPr>
              <a:t> conference</a:t>
            </a:r>
          </a:p>
          <a:p>
            <a:pPr marL="408174" indent="-408174">
              <a:spcAft>
                <a:spcPts val="1714"/>
              </a:spcAft>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June 30, 2014: “Rising to the Challenge,” bipartisan forum for Virginia members of Congress organized by Senator Kaine Big Blue Room</a:t>
            </a: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July 1, 2014: Governor’s Climate Commission announced</a:t>
            </a: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Aug, 2014: Pilot website rollout – </a:t>
            </a:r>
            <a:r>
              <a:rPr lang="en-US" sz="1200" dirty="0" smtClean="0">
                <a:latin typeface="Times New Roman" panose="02020603050405020304" pitchFamily="18" charset="0"/>
                <a:cs typeface="Times New Roman" panose="02020603050405020304" pitchFamily="18" charset="0"/>
                <a:hlinkClick r:id="rId3"/>
              </a:rPr>
              <a:t>www.centerforsealevelrise.org</a:t>
            </a:r>
            <a:endParaRPr lang="en-US" sz="1200" dirty="0" smtClean="0">
              <a:latin typeface="Times New Roman" panose="02020603050405020304" pitchFamily="18" charset="0"/>
              <a:cs typeface="Times New Roman" panose="02020603050405020304" pitchFamily="18" charset="0"/>
            </a:endParaRP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Oct 10, 2014; Pilot Charter signed</a:t>
            </a: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Oct 28, 2014: </a:t>
            </a:r>
            <a:r>
              <a:rPr lang="en-US" sz="1200" dirty="0" err="1" smtClean="0">
                <a:latin typeface="Times New Roman" panose="02020603050405020304" pitchFamily="18" charset="0"/>
                <a:cs typeface="Times New Roman" panose="02020603050405020304" pitchFamily="18" charset="0"/>
              </a:rPr>
              <a:t>Sen</a:t>
            </a:r>
            <a:r>
              <a:rPr lang="en-US" sz="1200" dirty="0" smtClean="0">
                <a:latin typeface="Times New Roman" panose="02020603050405020304" pitchFamily="18" charset="0"/>
                <a:cs typeface="Times New Roman" panose="02020603050405020304" pitchFamily="18" charset="0"/>
              </a:rPr>
              <a:t> Kaine letter </a:t>
            </a: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Dec 2, 2014: FEMA NEP Tabletop to galvanize the pilot and help transition to Whole of Community</a:t>
            </a: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Jan 15, 2015: Commission approves HRPDC participation</a:t>
            </a:r>
          </a:p>
          <a:p>
            <a:pPr marL="457177" indent="-457177">
              <a:spcAft>
                <a:spcPts val="1714"/>
              </a:spcAft>
              <a:buFont typeface="Arial" pitchFamily="34" charset="0"/>
              <a:buChar char="•"/>
            </a:pPr>
            <a:endParaRPr lang="en-US" sz="1200" dirty="0" smtClean="0">
              <a:latin typeface="Times New Roman" panose="02020603050405020304" pitchFamily="18" charset="0"/>
              <a:cs typeface="Times New Roman" panose="02020603050405020304" pitchFamily="18" charset="0"/>
            </a:endParaRPr>
          </a:p>
          <a:p>
            <a:pPr marL="457177" indent="-457177">
              <a:spcAft>
                <a:spcPts val="1714"/>
              </a:spcAft>
              <a:buFont typeface="Arial" pitchFamily="34" charset="0"/>
              <a:buChar char="•"/>
            </a:pPr>
            <a:endParaRPr lang="en-US" sz="12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F202C680-63CF-45A9-9AD9-E6EBD1A39815}"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08174" indent="-408174">
              <a:spcAft>
                <a:spcPts val="1714"/>
              </a:spcAft>
              <a:buFont typeface="Arial" panose="020B0604020202020204" pitchFamily="34" charset="0"/>
              <a:buNone/>
            </a:pPr>
            <a:r>
              <a:rPr lang="en-US" sz="1200" b="1" dirty="0" smtClean="0">
                <a:latin typeface="Times New Roman" panose="02020603050405020304" pitchFamily="18" charset="0"/>
                <a:cs typeface="Times New Roman" panose="02020603050405020304" pitchFamily="18" charset="0"/>
              </a:rPr>
              <a:t>Previous Events</a:t>
            </a:r>
          </a:p>
          <a:p>
            <a:pPr marL="408174" indent="-408174">
              <a:spcAft>
                <a:spcPts val="1714"/>
              </a:spcAft>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June 3, 2014: Pilot Project kickoff at the </a:t>
            </a:r>
            <a:r>
              <a:rPr lang="en-US" sz="1200" dirty="0" err="1" smtClean="0">
                <a:latin typeface="Times New Roman" panose="02020603050405020304" pitchFamily="18" charset="0"/>
                <a:cs typeface="Times New Roman" panose="02020603050405020304" pitchFamily="18" charset="0"/>
              </a:rPr>
              <a:t>TechSurge</a:t>
            </a:r>
            <a:r>
              <a:rPr lang="en-US" sz="1200" dirty="0" smtClean="0">
                <a:latin typeface="Times New Roman" panose="02020603050405020304" pitchFamily="18" charset="0"/>
                <a:cs typeface="Times New Roman" panose="02020603050405020304" pitchFamily="18" charset="0"/>
              </a:rPr>
              <a:t> conference</a:t>
            </a:r>
          </a:p>
          <a:p>
            <a:pPr marL="408174" indent="-408174">
              <a:spcAft>
                <a:spcPts val="1714"/>
              </a:spcAft>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June 30, 2014: “Rising to the Challenge,” bipartisan forum for Virginia members of Congress organized by Senator Kaine Big Blue Room</a:t>
            </a: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July 1, 2014: Governor’s Climate Commission announced</a:t>
            </a: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Aug, 2014: Pilot website rollout – </a:t>
            </a:r>
            <a:r>
              <a:rPr lang="en-US" sz="1200" dirty="0" smtClean="0">
                <a:latin typeface="Times New Roman" panose="02020603050405020304" pitchFamily="18" charset="0"/>
                <a:cs typeface="Times New Roman" panose="02020603050405020304" pitchFamily="18" charset="0"/>
                <a:hlinkClick r:id="rId3"/>
              </a:rPr>
              <a:t>www.centerforsealevelrise.org</a:t>
            </a:r>
            <a:endParaRPr lang="en-US" sz="1200" dirty="0" smtClean="0">
              <a:latin typeface="Times New Roman" panose="02020603050405020304" pitchFamily="18" charset="0"/>
              <a:cs typeface="Times New Roman" panose="02020603050405020304" pitchFamily="18" charset="0"/>
            </a:endParaRP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Oct 10, 2014; Pilot Charter signed</a:t>
            </a: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Oct 28, 2014: </a:t>
            </a:r>
            <a:r>
              <a:rPr lang="en-US" sz="1200" dirty="0" err="1" smtClean="0">
                <a:latin typeface="Times New Roman" panose="02020603050405020304" pitchFamily="18" charset="0"/>
                <a:cs typeface="Times New Roman" panose="02020603050405020304" pitchFamily="18" charset="0"/>
              </a:rPr>
              <a:t>Sen</a:t>
            </a:r>
            <a:r>
              <a:rPr lang="en-US" sz="1200" dirty="0" smtClean="0">
                <a:latin typeface="Times New Roman" panose="02020603050405020304" pitchFamily="18" charset="0"/>
                <a:cs typeface="Times New Roman" panose="02020603050405020304" pitchFamily="18" charset="0"/>
              </a:rPr>
              <a:t> Kaine letter </a:t>
            </a: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Dec 2, 2014: FEMA NEP Tabletop to galvanize the pilot and help transition to Whole of Community</a:t>
            </a:r>
          </a:p>
          <a:p>
            <a:pPr marL="457177" indent="-457177">
              <a:spcAft>
                <a:spcPts val="1714"/>
              </a:spcAft>
              <a:buFont typeface="Arial" pitchFamily="34" charset="0"/>
              <a:buChar char="•"/>
            </a:pPr>
            <a:r>
              <a:rPr lang="en-US" sz="1200" dirty="0" smtClean="0">
                <a:latin typeface="Times New Roman" panose="02020603050405020304" pitchFamily="18" charset="0"/>
                <a:cs typeface="Times New Roman" panose="02020603050405020304" pitchFamily="18" charset="0"/>
              </a:rPr>
              <a:t>Jan 15, 2015: Commission approves HRPDC participation</a:t>
            </a:r>
          </a:p>
          <a:p>
            <a:pPr marL="457177" indent="-457177">
              <a:spcAft>
                <a:spcPts val="1714"/>
              </a:spcAft>
              <a:buFont typeface="Arial" pitchFamily="34" charset="0"/>
              <a:buChar char="•"/>
            </a:pPr>
            <a:endParaRPr lang="en-US" sz="1200" dirty="0" smtClean="0">
              <a:latin typeface="Times New Roman" panose="02020603050405020304" pitchFamily="18" charset="0"/>
              <a:cs typeface="Times New Roman" panose="02020603050405020304" pitchFamily="18" charset="0"/>
            </a:endParaRPr>
          </a:p>
          <a:p>
            <a:pPr marL="457177" indent="-457177">
              <a:spcAft>
                <a:spcPts val="1714"/>
              </a:spcAft>
              <a:buFont typeface="Arial" pitchFamily="34" charset="0"/>
              <a:buChar char="•"/>
            </a:pPr>
            <a:endParaRPr lang="en-US" sz="12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F202C680-63CF-45A9-9AD9-E6EBD1A39815}"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CAPT Ogle</a:t>
            </a:r>
            <a:r>
              <a:rPr lang="en-US" baseline="0" dirty="0" smtClean="0"/>
              <a:t> to brief first bullet – USCG and USACE Staff Talks. The reason for the briefing.</a:t>
            </a:r>
          </a:p>
          <a:p>
            <a:endParaRPr lang="en-US" baseline="0" dirty="0" smtClean="0"/>
          </a:p>
          <a:p>
            <a:r>
              <a:rPr lang="en-US" baseline="0" dirty="0" smtClean="0"/>
              <a:t>COL Backus brief 2</a:t>
            </a:r>
            <a:r>
              <a:rPr lang="en-US" baseline="30000" dirty="0" smtClean="0"/>
              <a:t>nd</a:t>
            </a:r>
            <a:r>
              <a:rPr lang="en-US" baseline="0" dirty="0" smtClean="0"/>
              <a:t> bullet – Who is the Corps.</a:t>
            </a:r>
          </a:p>
          <a:p>
            <a:endParaRPr lang="en-US" baseline="0" dirty="0" smtClean="0"/>
          </a:p>
          <a:p>
            <a:r>
              <a:rPr lang="en-US" baseline="0" dirty="0" smtClean="0"/>
              <a:t>CAPT and COL to jointly brief common shared interests.</a:t>
            </a:r>
            <a:endParaRPr lang="en-US" dirty="0"/>
          </a:p>
        </p:txBody>
      </p:sp>
      <p:sp>
        <p:nvSpPr>
          <p:cNvPr id="4" name="Slide Number Placeholder 3"/>
          <p:cNvSpPr>
            <a:spLocks noGrp="1"/>
          </p:cNvSpPr>
          <p:nvPr>
            <p:ph type="sldNum" sz="quarter" idx="10"/>
          </p:nvPr>
        </p:nvSpPr>
        <p:spPr/>
        <p:txBody>
          <a:bodyPr/>
          <a:lstStyle/>
          <a:p>
            <a:pPr>
              <a:defRPr/>
            </a:pPr>
            <a:fld id="{F202C680-63CF-45A9-9AD9-E6EBD1A39815}"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2192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1524000"/>
            <a:ext cx="5029200" cy="1143000"/>
          </a:xfrm>
          <a:prstGeom prst="rect">
            <a:avLst/>
          </a:prstGeo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6269ADB-1685-4E1C-BCC2-B881089AFEC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58C6BAB-B5E8-42A1-9E28-3A9438BB729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D9FC6D2D-9E39-416B-B256-7CA289755264}"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descr="photo2continuitybrief.jpg"/>
          <p:cNvPicPr>
            <a:picLocks noChangeAspect="1"/>
          </p:cNvPicPr>
          <p:nvPr userDrawn="1"/>
        </p:nvPicPr>
        <p:blipFill>
          <a:blip r:embed="rId3" cstate="email"/>
          <a:stretch>
            <a:fillRect/>
          </a:stretch>
        </p:blipFill>
        <p:spPr>
          <a:xfrm>
            <a:off x="4800600" y="1676400"/>
            <a:ext cx="4343400" cy="3120390"/>
          </a:xfrm>
          <a:prstGeom prst="rect">
            <a:avLst/>
          </a:prstGeom>
        </p:spPr>
      </p:pic>
      <p:pic>
        <p:nvPicPr>
          <p:cNvPr id="13" name="Picture 12" descr="photo1continuitybrief.jpg"/>
          <p:cNvPicPr>
            <a:picLocks noChangeAspect="1"/>
          </p:cNvPicPr>
          <p:nvPr userDrawn="1"/>
        </p:nvPicPr>
        <p:blipFill>
          <a:blip r:embed="rId4" cstate="email"/>
          <a:srcRect/>
          <a:stretch>
            <a:fillRect/>
          </a:stretch>
        </p:blipFill>
        <p:spPr>
          <a:xfrm>
            <a:off x="3946760" y="3962400"/>
            <a:ext cx="5197240" cy="2895600"/>
          </a:xfrm>
          <a:prstGeom prst="rect">
            <a:avLst/>
          </a:prstGeom>
        </p:spPr>
      </p:pic>
      <p:grpSp>
        <p:nvGrpSpPr>
          <p:cNvPr id="2" name="Group 28"/>
          <p:cNvGrpSpPr>
            <a:grpSpLocks/>
          </p:cNvGrpSpPr>
          <p:nvPr userDrawn="1"/>
        </p:nvGrpSpPr>
        <p:grpSpPr bwMode="auto">
          <a:xfrm>
            <a:off x="0" y="1"/>
            <a:ext cx="9144000" cy="6857999"/>
            <a:chOff x="0" y="0"/>
            <a:chExt cx="5760" cy="4322"/>
          </a:xfrm>
        </p:grpSpPr>
        <p:grpSp>
          <p:nvGrpSpPr>
            <p:cNvPr id="3" name="Group 27"/>
            <p:cNvGrpSpPr>
              <a:grpSpLocks/>
            </p:cNvGrpSpPr>
            <p:nvPr userDrawn="1"/>
          </p:nvGrpSpPr>
          <p:grpSpPr bwMode="auto">
            <a:xfrm>
              <a:off x="0" y="0"/>
              <a:ext cx="5760" cy="4322"/>
              <a:chOff x="0" y="0"/>
              <a:chExt cx="5760" cy="4322"/>
            </a:xfrm>
          </p:grpSpPr>
          <p:pic>
            <p:nvPicPr>
              <p:cNvPr id="1035" name="Picture 23" descr="ppt_camo_bkgrnd-03"/>
              <p:cNvPicPr>
                <a:picLocks noChangeAspect="1" noChangeArrowheads="1"/>
              </p:cNvPicPr>
              <p:nvPr userDrawn="1"/>
            </p:nvPicPr>
            <p:blipFill>
              <a:blip r:embed="rId5" cstate="email"/>
              <a:srcRect/>
              <a:stretch>
                <a:fillRect/>
              </a:stretch>
            </p:blipFill>
            <p:spPr bwMode="auto">
              <a:xfrm>
                <a:off x="0" y="0"/>
                <a:ext cx="5760" cy="4322"/>
              </a:xfrm>
              <a:prstGeom prst="rect">
                <a:avLst/>
              </a:prstGeom>
              <a:noFill/>
              <a:ln w="9525">
                <a:noFill/>
                <a:miter lim="800000"/>
                <a:headEnd/>
                <a:tailEnd/>
              </a:ln>
            </p:spPr>
          </p:pic>
          <p:pic>
            <p:nvPicPr>
              <p:cNvPr id="1036" name="Picture 21" descr="white_curve"/>
              <p:cNvPicPr>
                <a:picLocks noChangeAspect="1" noChangeArrowheads="1"/>
              </p:cNvPicPr>
              <p:nvPr userDrawn="1"/>
            </p:nvPicPr>
            <p:blipFill>
              <a:blip r:embed="rId6" cstate="email"/>
              <a:srcRect/>
              <a:stretch>
                <a:fillRect/>
              </a:stretch>
            </p:blipFill>
            <p:spPr bwMode="auto">
              <a:xfrm>
                <a:off x="2496" y="990"/>
                <a:ext cx="3258" cy="3330"/>
              </a:xfrm>
              <a:prstGeom prst="rect">
                <a:avLst/>
              </a:prstGeom>
              <a:noFill/>
              <a:ln w="9525">
                <a:noFill/>
                <a:miter lim="800000"/>
                <a:headEnd/>
                <a:tailEnd/>
              </a:ln>
            </p:spPr>
          </p:pic>
        </p:grpSp>
        <p:pic>
          <p:nvPicPr>
            <p:cNvPr id="1034" name="Picture 8" descr="USACE_logo"/>
            <p:cNvPicPr>
              <a:picLocks noChangeAspect="1" noChangeArrowheads="1"/>
            </p:cNvPicPr>
            <p:nvPr userDrawn="1"/>
          </p:nvPicPr>
          <p:blipFill>
            <a:blip r:embed="rId7" cstate="email"/>
            <a:srcRect/>
            <a:stretch>
              <a:fillRect/>
            </a:stretch>
          </p:blipFill>
          <p:spPr bwMode="auto">
            <a:xfrm>
              <a:off x="1008" y="3282"/>
              <a:ext cx="816" cy="558"/>
            </a:xfrm>
            <a:prstGeom prst="rect">
              <a:avLst/>
            </a:prstGeom>
            <a:noFill/>
            <a:ln w="9525">
              <a:noFill/>
              <a:miter lim="800000"/>
              <a:headEnd/>
              <a:tailEnd/>
            </a:ln>
          </p:spPr>
        </p:pic>
      </p:grpSp>
      <p:sp>
        <p:nvSpPr>
          <p:cNvPr id="1043" name="Line 19"/>
          <p:cNvSpPr>
            <a:spLocks noChangeShapeType="1"/>
          </p:cNvSpPr>
          <p:nvPr userDrawn="1"/>
        </p:nvSpPr>
        <p:spPr bwMode="auto">
          <a:xfrm>
            <a:off x="4800600" y="3962400"/>
            <a:ext cx="4343400" cy="0"/>
          </a:xfrm>
          <a:prstGeom prst="line">
            <a:avLst/>
          </a:prstGeom>
          <a:noFill/>
          <a:ln w="63500">
            <a:solidFill>
              <a:schemeClr val="bg1"/>
            </a:solidFill>
            <a:round/>
            <a:headEnd/>
            <a:tailEnd/>
          </a:ln>
          <a:effectLst/>
        </p:spPr>
        <p:txBody>
          <a:bodyPr/>
          <a:lstStyle/>
          <a:p>
            <a:pPr>
              <a:defRPr/>
            </a:pPr>
            <a:endParaRPr lang="en-US"/>
          </a:p>
        </p:txBody>
      </p:sp>
      <p:sp>
        <p:nvSpPr>
          <p:cNvPr id="1030"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PRESENTATION TITLE</a:t>
            </a:r>
          </a:p>
        </p:txBody>
      </p:sp>
      <p:sp>
        <p:nvSpPr>
          <p:cNvPr id="1033" name="Text Box 9"/>
          <p:cNvSpPr txBox="1">
            <a:spLocks noChangeArrowheads="1"/>
          </p:cNvSpPr>
          <p:nvPr userDrawn="1"/>
        </p:nvSpPr>
        <p:spPr bwMode="auto">
          <a:xfrm>
            <a:off x="1508125" y="6121400"/>
            <a:ext cx="3597275" cy="508000"/>
          </a:xfrm>
          <a:prstGeom prst="rect">
            <a:avLst/>
          </a:prstGeom>
          <a:noFill/>
          <a:ln w="9525">
            <a:noFill/>
            <a:miter lim="800000"/>
            <a:headEnd/>
            <a:tailEnd/>
          </a:ln>
          <a:effectLst/>
        </p:spPr>
        <p:txBody>
          <a:bodyPr>
            <a:spAutoFit/>
          </a:bodyPr>
          <a:lstStyle/>
          <a:p>
            <a:pPr>
              <a:defRPr/>
            </a:pPr>
            <a:r>
              <a:rPr lang="en-US" sz="1100" b="1" dirty="0"/>
              <a:t>US Army Corps of Engineers</a:t>
            </a:r>
          </a:p>
          <a:p>
            <a:pPr>
              <a:defRPr/>
            </a:pPr>
            <a:r>
              <a:rPr lang="en-US" sz="1600" b="1" dirty="0"/>
              <a:t>BUILDING STRONG</a:t>
            </a:r>
            <a:r>
              <a:rPr lang="en-US" sz="1400" b="1" baseline="-25000" dirty="0"/>
              <a:t>®</a:t>
            </a:r>
          </a:p>
        </p:txBody>
      </p:sp>
      <p:pic>
        <p:nvPicPr>
          <p:cNvPr id="1032" name="Picture 2" descr="X:\IM\VI\Logos\Branding\USARMY_3D_RGB_MD_PS.png"/>
          <p:cNvPicPr>
            <a:picLocks noChangeAspect="1" noChangeArrowheads="1"/>
          </p:cNvPicPr>
          <p:nvPr userDrawn="1"/>
        </p:nvPicPr>
        <p:blipFill>
          <a:blip r:embed="rId8" cstate="email"/>
          <a:srcRect/>
          <a:stretch>
            <a:fillRect/>
          </a:stretch>
        </p:blipFill>
        <p:spPr bwMode="auto">
          <a:xfrm>
            <a:off x="304800" y="5181600"/>
            <a:ext cx="1066800" cy="1377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Lst>
  <p:txStyles>
    <p:titleStyle>
      <a:lvl1pPr algn="l" rtl="0" eaLnBrk="0" fontAlgn="base" hangingPunct="0">
        <a:spcBef>
          <a:spcPct val="0"/>
        </a:spcBef>
        <a:spcAft>
          <a:spcPct val="0"/>
        </a:spcAft>
        <a:defRPr sz="3600" b="1">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email"/>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50513245-2B31-49CA-AFD1-26169618A654}" type="slidenum">
              <a:rPr lang="en-US"/>
              <a:pPr>
                <a:defRPr/>
              </a:pPr>
              <a:t>‹#›</a:t>
            </a:fld>
            <a:endParaRPr lang="en-US"/>
          </a:p>
        </p:txBody>
      </p:sp>
      <p:pic>
        <p:nvPicPr>
          <p:cNvPr id="2053" name="Picture 8" descr="USACE_logo"/>
          <p:cNvPicPr>
            <a:picLocks noChangeAspect="1" noChangeArrowheads="1"/>
          </p:cNvPicPr>
          <p:nvPr userDrawn="1"/>
        </p:nvPicPr>
        <p:blipFill>
          <a:blip r:embed="rId7" cstate="email"/>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a:t>BUILDING STRONG</a:t>
            </a:r>
            <a:r>
              <a:rPr lang="en-US" sz="1400" b="1" baseline="-25000"/>
              <a:t>®</a:t>
            </a:r>
          </a:p>
        </p:txBody>
      </p:sp>
      <p:sp>
        <p:nvSpPr>
          <p:cNvPr id="3082" name="Line 10"/>
          <p:cNvSpPr>
            <a:spLocks noChangeShapeType="1"/>
          </p:cNvSpPr>
          <p:nvPr userDrawn="1"/>
        </p:nvSpPr>
        <p:spPr bwMode="auto">
          <a:xfrm flipH="1">
            <a:off x="1219200" y="6324600"/>
            <a:ext cx="7467600" cy="0"/>
          </a:xfrm>
          <a:prstGeom prst="line">
            <a:avLst/>
          </a:prstGeom>
          <a:noFill/>
          <a:ln w="9525">
            <a:solidFill>
              <a:schemeClr val="tx1"/>
            </a:solidFill>
            <a:round/>
            <a:headEnd/>
            <a:tailEnd/>
          </a:ln>
          <a:effectLst/>
        </p:spPr>
        <p:txBody>
          <a:bodyPr/>
          <a:lstStyle/>
          <a:p>
            <a:pPr>
              <a:defRPr/>
            </a:pPr>
            <a:endParaRPr lang="en-US"/>
          </a:p>
        </p:txBody>
      </p:sp>
      <p:pic>
        <p:nvPicPr>
          <p:cNvPr id="2056" name="Picture 2" descr="X:\IM\VI\Logos\Branding\USARMY_3D_RGB_MD_PS.png"/>
          <p:cNvPicPr>
            <a:picLocks noChangeAspect="1" noChangeArrowheads="1"/>
          </p:cNvPicPr>
          <p:nvPr userDrawn="1"/>
        </p:nvPicPr>
        <p:blipFill>
          <a:blip r:embed="rId8" cstate="email"/>
          <a:srcRect/>
          <a:stretch>
            <a:fillRect/>
          </a:stretch>
        </p:blipFill>
        <p:spPr bwMode="auto">
          <a:xfrm>
            <a:off x="457200" y="5715000"/>
            <a:ext cx="685800" cy="885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3" r:id="rId3"/>
    <p:sldLayoutId id="2147483685" r:id="rId4"/>
  </p:sldLayoutIdLst>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nad.usace.army.mil/CompStudy" TargetMode="External"/><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905000"/>
            <a:ext cx="7772400" cy="838200"/>
          </a:xfrm>
        </p:spPr>
        <p:txBody>
          <a:bodyPr/>
          <a:lstStyle/>
          <a:p>
            <a:r>
              <a:rPr lang="en-US" sz="2400" dirty="0" smtClean="0">
                <a:solidFill>
                  <a:schemeClr val="tx1"/>
                </a:solidFill>
                <a:ea typeface="ＭＳ Ｐゴシック"/>
                <a:cs typeface="ＭＳ Ｐゴシック"/>
              </a:rPr>
              <a:t>Norfolk District, U.S. Army Corps of Engineers</a:t>
            </a:r>
            <a:br>
              <a:rPr lang="en-US" sz="2400" dirty="0" smtClean="0">
                <a:solidFill>
                  <a:schemeClr val="tx1"/>
                </a:solidFill>
                <a:ea typeface="ＭＳ Ｐゴシック"/>
                <a:cs typeface="ＭＳ Ｐゴシック"/>
              </a:rPr>
            </a:br>
            <a:r>
              <a:rPr lang="en-US" sz="2400" dirty="0" smtClean="0">
                <a:solidFill>
                  <a:schemeClr val="tx1"/>
                </a:solidFill>
                <a:ea typeface="ＭＳ Ｐゴシック"/>
                <a:cs typeface="ＭＳ Ｐゴシック"/>
              </a:rPr>
              <a:t/>
            </a:r>
            <a:br>
              <a:rPr lang="en-US" sz="2400" dirty="0" smtClean="0">
                <a:solidFill>
                  <a:schemeClr val="tx1"/>
                </a:solidFill>
                <a:ea typeface="ＭＳ Ｐゴシック"/>
                <a:cs typeface="ＭＳ Ｐゴシック"/>
              </a:rPr>
            </a:br>
            <a:r>
              <a:rPr lang="en-US" sz="2400" dirty="0" smtClean="0">
                <a:solidFill>
                  <a:schemeClr val="tx1"/>
                </a:solidFill>
                <a:ea typeface="ＭＳ Ｐゴシック"/>
                <a:cs typeface="ＭＳ Ｐゴシック"/>
              </a:rPr>
              <a:t>Dutch Dialogues: Virginia – Life at Sea Level</a:t>
            </a:r>
            <a:br>
              <a:rPr lang="en-US" sz="2400" dirty="0" smtClean="0">
                <a:solidFill>
                  <a:schemeClr val="tx1"/>
                </a:solidFill>
                <a:ea typeface="ＭＳ Ｐゴシック"/>
                <a:cs typeface="ＭＳ Ｐゴシック"/>
              </a:rPr>
            </a:br>
            <a:r>
              <a:rPr lang="en-US" sz="2400" dirty="0" smtClean="0">
                <a:solidFill>
                  <a:schemeClr val="tx1"/>
                </a:solidFill>
                <a:ea typeface="ＭＳ Ｐゴシック"/>
                <a:cs typeface="ＭＳ Ｐゴシック"/>
              </a:rPr>
              <a:t/>
            </a:r>
            <a:br>
              <a:rPr lang="en-US" sz="2400" dirty="0" smtClean="0">
                <a:solidFill>
                  <a:schemeClr val="tx1"/>
                </a:solidFill>
                <a:ea typeface="ＭＳ Ｐゴシック"/>
                <a:cs typeface="ＭＳ Ｐゴシック"/>
              </a:rPr>
            </a:br>
            <a:r>
              <a:rPr lang="en-US" sz="2400" dirty="0" smtClean="0">
                <a:solidFill>
                  <a:schemeClr val="tx1"/>
                </a:solidFill>
                <a:ea typeface="ＭＳ Ｐゴシック"/>
                <a:cs typeface="ＭＳ Ｐゴシック"/>
              </a:rPr>
              <a:t>Coastal Resilient Communities</a:t>
            </a:r>
            <a:br>
              <a:rPr lang="en-US" sz="2400" dirty="0" smtClean="0">
                <a:solidFill>
                  <a:schemeClr val="tx1"/>
                </a:solidFill>
                <a:ea typeface="ＭＳ Ｐゴシック"/>
                <a:cs typeface="ＭＳ Ｐゴシック"/>
              </a:rPr>
            </a:br>
            <a:r>
              <a:rPr lang="en-US" sz="2400" dirty="0" smtClean="0">
                <a:solidFill>
                  <a:schemeClr val="tx1"/>
                </a:solidFill>
                <a:ea typeface="ＭＳ Ｐゴシック"/>
                <a:cs typeface="ＭＳ Ｐゴシック"/>
              </a:rPr>
              <a:t/>
            </a:r>
            <a:br>
              <a:rPr lang="en-US" sz="2400" dirty="0" smtClean="0">
                <a:solidFill>
                  <a:schemeClr val="tx1"/>
                </a:solidFill>
                <a:ea typeface="ＭＳ Ｐゴシック"/>
                <a:cs typeface="ＭＳ Ｐゴシック"/>
              </a:rPr>
            </a:br>
            <a:r>
              <a:rPr lang="en-US" sz="2400" dirty="0" smtClean="0">
                <a:solidFill>
                  <a:schemeClr val="tx1"/>
                </a:solidFill>
                <a:ea typeface="ＭＳ Ｐゴシック"/>
                <a:cs typeface="ＭＳ Ｐゴシック"/>
              </a:rPr>
              <a:t>June 19, 2015</a:t>
            </a:r>
            <a:r>
              <a:rPr lang="en-US" sz="2400" dirty="0" smtClean="0">
                <a:solidFill>
                  <a:schemeClr val="tx1"/>
                </a:solidFill>
                <a:ea typeface="ＭＳ Ｐゴシック"/>
                <a:cs typeface="ＭＳ Ｐゴシック"/>
              </a:rPr>
              <a:t/>
            </a:r>
            <a:br>
              <a:rPr lang="en-US" sz="2400" dirty="0" smtClean="0">
                <a:solidFill>
                  <a:schemeClr val="tx1"/>
                </a:solidFill>
                <a:ea typeface="ＭＳ Ｐゴシック"/>
                <a:cs typeface="ＭＳ Ｐゴシック"/>
              </a:rPr>
            </a:br>
            <a:r>
              <a:rPr lang="en-US" sz="2400" dirty="0" smtClean="0">
                <a:solidFill>
                  <a:schemeClr val="tx1"/>
                </a:solidFill>
                <a:ea typeface="ＭＳ Ｐゴシック"/>
                <a:cs typeface="ＭＳ Ｐゴシック"/>
              </a:rPr>
              <a:t/>
            </a:r>
            <a:br>
              <a:rPr lang="en-US" sz="2400" dirty="0" smtClean="0">
                <a:solidFill>
                  <a:schemeClr val="tx1"/>
                </a:solidFill>
                <a:ea typeface="ＭＳ Ｐゴシック"/>
                <a:cs typeface="ＭＳ Ｐゴシック"/>
              </a:rPr>
            </a:br>
            <a:r>
              <a:rPr lang="en-US" sz="2400" dirty="0" smtClean="0">
                <a:solidFill>
                  <a:schemeClr val="tx1"/>
                </a:solidFill>
                <a:ea typeface="ＭＳ Ｐゴシック"/>
                <a:cs typeface="ＭＳ Ｐゴシック"/>
              </a:rPr>
              <a:t>Paul B. Olsen, P.E.</a:t>
            </a:r>
            <a:br>
              <a:rPr lang="en-US" sz="2400" dirty="0" smtClean="0">
                <a:solidFill>
                  <a:schemeClr val="tx1"/>
                </a:solidFill>
                <a:ea typeface="ＭＳ Ｐゴシック"/>
                <a:cs typeface="ＭＳ Ｐゴシック"/>
              </a:rPr>
            </a:br>
            <a:r>
              <a:rPr lang="en-US" sz="2400" dirty="0" smtClean="0">
                <a:solidFill>
                  <a:schemeClr val="tx1"/>
                </a:solidFill>
                <a:ea typeface="ＭＳ Ｐゴシック"/>
                <a:cs typeface="ＭＳ Ｐゴシック"/>
              </a:rPr>
              <a:t>Colonel, U.S. Army</a:t>
            </a:r>
            <a:br>
              <a:rPr lang="en-US" sz="2400" dirty="0" smtClean="0">
                <a:solidFill>
                  <a:schemeClr val="tx1"/>
                </a:solidFill>
                <a:ea typeface="ＭＳ Ｐゴシック"/>
                <a:cs typeface="ＭＳ Ｐゴシック"/>
              </a:rPr>
            </a:br>
            <a:r>
              <a:rPr lang="en-US" sz="2400" dirty="0" smtClean="0">
                <a:solidFill>
                  <a:schemeClr val="tx1"/>
                </a:solidFill>
                <a:ea typeface="ＭＳ Ｐゴシック"/>
                <a:cs typeface="ＭＳ Ｐゴシック"/>
              </a:rPr>
              <a:t>Commanding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0368913_10152434853684058_937875773698837943_o.jpg"/>
          <p:cNvPicPr>
            <a:picLocks noChangeAspect="1"/>
          </p:cNvPicPr>
          <p:nvPr/>
        </p:nvPicPr>
        <p:blipFill>
          <a:blip r:embed="rId3" cstate="print"/>
          <a:stretch>
            <a:fillRect/>
          </a:stretch>
        </p:blipFill>
        <p:spPr>
          <a:xfrm>
            <a:off x="-1" y="0"/>
            <a:ext cx="9183357" cy="6858000"/>
          </a:xfrm>
          <a:prstGeom prst="rect">
            <a:avLst/>
          </a:prstGeom>
        </p:spPr>
      </p:pic>
      <p:sp>
        <p:nvSpPr>
          <p:cNvPr id="5" name="Content Placeholder 4"/>
          <p:cNvSpPr>
            <a:spLocks noGrp="1"/>
          </p:cNvSpPr>
          <p:nvPr>
            <p:ph idx="1"/>
          </p:nvPr>
        </p:nvSpPr>
        <p:spPr>
          <a:xfrm>
            <a:off x="152400" y="914400"/>
            <a:ext cx="8229600" cy="4724400"/>
          </a:xfrm>
        </p:spPr>
        <p:txBody>
          <a:bodyPr/>
          <a:lstStyle/>
          <a:p>
            <a:pPr lvl="2" eaLnBrk="1" hangingPunct="1">
              <a:lnSpc>
                <a:spcPct val="90000"/>
              </a:lnSpc>
              <a:defRPr/>
            </a:pPr>
            <a:endParaRPr lang="en-US" sz="1800" dirty="0" smtClean="0"/>
          </a:p>
          <a:p>
            <a:pPr lvl="3" eaLnBrk="1" hangingPunct="1">
              <a:lnSpc>
                <a:spcPct val="90000"/>
              </a:lnSpc>
              <a:defRPr/>
            </a:pPr>
            <a:endParaRPr lang="en-US" sz="1400" dirty="0" smtClean="0"/>
          </a:p>
          <a:p>
            <a:pPr lvl="3" eaLnBrk="1" hangingPunct="1">
              <a:lnSpc>
                <a:spcPct val="90000"/>
              </a:lnSpc>
              <a:defRPr/>
            </a:pPr>
            <a:endParaRPr lang="en-US" sz="1400" dirty="0" smtClean="0"/>
          </a:p>
        </p:txBody>
      </p:sp>
      <p:pic>
        <p:nvPicPr>
          <p:cNvPr id="9" name="Picture 8" descr="11116429_10152434851349058_6582435988058552989_o.jpg"/>
          <p:cNvPicPr>
            <a:picLocks noChangeAspect="1"/>
          </p:cNvPicPr>
          <p:nvPr/>
        </p:nvPicPr>
        <p:blipFill>
          <a:blip r:embed="rId4" cstate="print"/>
          <a:stretch>
            <a:fillRect/>
          </a:stretch>
        </p:blipFill>
        <p:spPr>
          <a:xfrm>
            <a:off x="5104398" y="4114800"/>
            <a:ext cx="4115802" cy="2743199"/>
          </a:xfrm>
          <a:prstGeom prst="rect">
            <a:avLst/>
          </a:prstGeom>
          <a:ln>
            <a:solidFill>
              <a:schemeClr val="tx1">
                <a:alpha val="80000"/>
              </a:schemeClr>
            </a:solidFill>
          </a:ln>
        </p:spPr>
      </p:pic>
      <p:pic>
        <p:nvPicPr>
          <p:cNvPr id="11" name="Picture 10" descr="thCAMZVOAE.jpg"/>
          <p:cNvPicPr>
            <a:picLocks noChangeAspect="1"/>
          </p:cNvPicPr>
          <p:nvPr/>
        </p:nvPicPr>
        <p:blipFill>
          <a:blip r:embed="rId5" cstate="print"/>
          <a:stretch>
            <a:fillRect/>
          </a:stretch>
        </p:blipFill>
        <p:spPr>
          <a:xfrm>
            <a:off x="6488597" y="0"/>
            <a:ext cx="2655404" cy="2133600"/>
          </a:xfrm>
          <a:prstGeom prst="rect">
            <a:avLst/>
          </a:prstGeom>
        </p:spPr>
      </p:pic>
      <p:pic>
        <p:nvPicPr>
          <p:cNvPr id="12" name="Picture 11" descr="1092954.jpg"/>
          <p:cNvPicPr>
            <a:picLocks noChangeAspect="1"/>
          </p:cNvPicPr>
          <p:nvPr/>
        </p:nvPicPr>
        <p:blipFill>
          <a:blip r:embed="rId6" cstate="print"/>
          <a:stretch>
            <a:fillRect/>
          </a:stretch>
        </p:blipFill>
        <p:spPr>
          <a:xfrm>
            <a:off x="0" y="0"/>
            <a:ext cx="4401624" cy="2514600"/>
          </a:xfrm>
          <a:prstGeom prst="rect">
            <a:avLst/>
          </a:prstGeom>
        </p:spPr>
      </p:pic>
      <p:sp>
        <p:nvSpPr>
          <p:cNvPr id="13" name="Rectangle 12"/>
          <p:cNvSpPr/>
          <p:nvPr/>
        </p:nvSpPr>
        <p:spPr>
          <a:xfrm>
            <a:off x="1447800" y="5135940"/>
            <a:ext cx="3500702" cy="1569660"/>
          </a:xfrm>
          <a:prstGeom prst="rect">
            <a:avLst/>
          </a:prstGeom>
          <a:noFill/>
        </p:spPr>
        <p:txBody>
          <a:bodyPr wrap="none" lIns="91440" tIns="45720" rIns="91440" bIns="45720">
            <a:spAutoFit/>
          </a:bodyPr>
          <a:lstStyle/>
          <a:p>
            <a:pPr algn="r"/>
            <a:r>
              <a:rPr 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Willoughby</a:t>
            </a:r>
          </a:p>
          <a:p>
            <a:pPr algn="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Spit</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Rectangle 13"/>
          <p:cNvSpPr/>
          <p:nvPr/>
        </p:nvSpPr>
        <p:spPr>
          <a:xfrm>
            <a:off x="685800" y="3283803"/>
            <a:ext cx="7845225" cy="830997"/>
          </a:xfrm>
          <a:prstGeom prst="rect">
            <a:avLst/>
          </a:prstGeom>
          <a:noFill/>
        </p:spPr>
        <p:txBody>
          <a:bodyPr wrap="none" lIns="91440" tIns="45720" rIns="91440" bIns="45720">
            <a:spAutoFit/>
          </a:bodyPr>
          <a:lstStyle/>
          <a:p>
            <a:pPr algn="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sea level rise fight starts right here, right now</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algn="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April 10, 2015</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Our Future?</a:t>
            </a:r>
            <a:endParaRPr lang="en-US" dirty="0"/>
          </a:p>
        </p:txBody>
      </p:sp>
      <p:sp>
        <p:nvSpPr>
          <p:cNvPr id="3" name="Content Placeholder 2"/>
          <p:cNvSpPr>
            <a:spLocks noGrp="1"/>
          </p:cNvSpPr>
          <p:nvPr>
            <p:ph idx="1"/>
          </p:nvPr>
        </p:nvSpPr>
        <p:spPr>
          <a:xfrm>
            <a:off x="1676400" y="5562600"/>
            <a:ext cx="6705600" cy="838200"/>
          </a:xfrm>
        </p:spPr>
        <p:txBody>
          <a:bodyPr/>
          <a:lstStyle/>
          <a:p>
            <a:pPr>
              <a:buNone/>
            </a:pPr>
            <a:r>
              <a:rPr lang="en-US" dirty="0" smtClean="0"/>
              <a:t>A Requirement for Leadership</a:t>
            </a:r>
          </a:p>
          <a:p>
            <a:endParaRPr lang="en-US" dirty="0"/>
          </a:p>
        </p:txBody>
      </p:sp>
      <p:pic>
        <p:nvPicPr>
          <p:cNvPr id="4" name="Picture 3" descr="5984.jpg"/>
          <p:cNvPicPr>
            <a:picLocks noChangeAspect="1"/>
          </p:cNvPicPr>
          <p:nvPr/>
        </p:nvPicPr>
        <p:blipFill>
          <a:blip r:embed="rId2" cstate="print"/>
          <a:stretch>
            <a:fillRect/>
          </a:stretch>
        </p:blipFill>
        <p:spPr>
          <a:xfrm>
            <a:off x="1295400" y="762000"/>
            <a:ext cx="6705600" cy="471487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Our Future?</a:t>
            </a:r>
            <a:endParaRPr lang="en-US" dirty="0"/>
          </a:p>
        </p:txBody>
      </p:sp>
      <p:sp>
        <p:nvSpPr>
          <p:cNvPr id="3" name="Content Placeholder 2"/>
          <p:cNvSpPr>
            <a:spLocks noGrp="1"/>
          </p:cNvSpPr>
          <p:nvPr>
            <p:ph idx="1"/>
          </p:nvPr>
        </p:nvSpPr>
        <p:spPr>
          <a:xfrm>
            <a:off x="2209800" y="5638800"/>
            <a:ext cx="6705600" cy="838200"/>
          </a:xfrm>
        </p:spPr>
        <p:txBody>
          <a:bodyPr/>
          <a:lstStyle/>
          <a:p>
            <a:pPr>
              <a:buNone/>
            </a:pPr>
            <a:r>
              <a:rPr lang="en-US" dirty="0" smtClean="0"/>
              <a:t>A Geophysical Approach</a:t>
            </a:r>
          </a:p>
          <a:p>
            <a:endParaRPr lang="en-US" dirty="0"/>
          </a:p>
        </p:txBody>
      </p:sp>
      <p:pic>
        <p:nvPicPr>
          <p:cNvPr id="6" name="Picture 5" descr="SLC_MosaicPen_Hampton.jpg"/>
          <p:cNvPicPr>
            <a:picLocks noChangeAspect="1"/>
          </p:cNvPicPr>
          <p:nvPr/>
        </p:nvPicPr>
        <p:blipFill>
          <a:blip r:embed="rId2" cstate="print"/>
          <a:stretch>
            <a:fillRect/>
          </a:stretch>
        </p:blipFill>
        <p:spPr>
          <a:xfrm>
            <a:off x="1371600" y="762000"/>
            <a:ext cx="6400800" cy="4800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Our Future?</a:t>
            </a:r>
            <a:endParaRPr lang="en-US" dirty="0"/>
          </a:p>
        </p:txBody>
      </p:sp>
      <p:sp>
        <p:nvSpPr>
          <p:cNvPr id="3" name="Content Placeholder 2"/>
          <p:cNvSpPr>
            <a:spLocks noGrp="1"/>
          </p:cNvSpPr>
          <p:nvPr>
            <p:ph idx="1"/>
          </p:nvPr>
        </p:nvSpPr>
        <p:spPr>
          <a:xfrm>
            <a:off x="2057400" y="5638800"/>
            <a:ext cx="6705600" cy="838200"/>
          </a:xfrm>
        </p:spPr>
        <p:txBody>
          <a:bodyPr/>
          <a:lstStyle/>
          <a:p>
            <a:pPr>
              <a:buNone/>
            </a:pPr>
            <a:r>
              <a:rPr lang="en-US" dirty="0" smtClean="0"/>
              <a:t>A Strategic Campaign Plan</a:t>
            </a:r>
          </a:p>
          <a:p>
            <a:endParaRPr lang="en-US" dirty="0"/>
          </a:p>
        </p:txBody>
      </p:sp>
      <p:pic>
        <p:nvPicPr>
          <p:cNvPr id="6" name="Content Placeholder 3" descr="SLC_Reduce1_Page_4.jpg"/>
          <p:cNvPicPr>
            <a:picLocks noChangeAspect="1"/>
          </p:cNvPicPr>
          <p:nvPr/>
        </p:nvPicPr>
        <p:blipFill>
          <a:blip r:embed="rId2" cstate="print"/>
          <a:stretch>
            <a:fillRect/>
          </a:stretch>
        </p:blipFill>
        <p:spPr bwMode="auto">
          <a:xfrm>
            <a:off x="914400" y="838200"/>
            <a:ext cx="2971800" cy="2228850"/>
          </a:xfrm>
          <a:prstGeom prst="rect">
            <a:avLst/>
          </a:prstGeom>
          <a:noFill/>
          <a:ln w="9525">
            <a:noFill/>
            <a:miter lim="800000"/>
            <a:headEnd/>
            <a:tailEnd/>
          </a:ln>
        </p:spPr>
      </p:pic>
      <p:pic>
        <p:nvPicPr>
          <p:cNvPr id="7" name="Content Placeholder 3" descr="SLC_Reduce1_Page_1.jpg"/>
          <p:cNvPicPr>
            <a:picLocks noChangeAspect="1"/>
          </p:cNvPicPr>
          <p:nvPr/>
        </p:nvPicPr>
        <p:blipFill>
          <a:blip r:embed="rId3" cstate="print"/>
          <a:stretch>
            <a:fillRect/>
          </a:stretch>
        </p:blipFill>
        <p:spPr bwMode="auto">
          <a:xfrm>
            <a:off x="914400" y="3276600"/>
            <a:ext cx="2946400" cy="2209800"/>
          </a:xfrm>
          <a:prstGeom prst="rect">
            <a:avLst/>
          </a:prstGeom>
          <a:noFill/>
          <a:ln w="9525">
            <a:noFill/>
            <a:miter lim="800000"/>
            <a:headEnd/>
            <a:tailEnd/>
          </a:ln>
        </p:spPr>
      </p:pic>
      <p:sp>
        <p:nvSpPr>
          <p:cNvPr id="8" name="Content Placeholder 2"/>
          <p:cNvSpPr txBox="1">
            <a:spLocks/>
          </p:cNvSpPr>
          <p:nvPr/>
        </p:nvSpPr>
        <p:spPr bwMode="auto">
          <a:xfrm>
            <a:off x="4343400" y="36576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Identify Geophysical</a:t>
            </a:r>
            <a:r>
              <a:rPr kumimoji="0" lang="en-US" sz="1600" b="0" i="0" u="none" strike="noStrike" kern="0" cap="none" spc="0" normalizeH="0" noProof="0" dirty="0" smtClean="0">
                <a:ln>
                  <a:noFill/>
                </a:ln>
                <a:solidFill>
                  <a:schemeClr val="tx1"/>
                </a:solidFill>
                <a:effectLst/>
                <a:uLnTx/>
                <a:uFillTx/>
                <a:latin typeface="Arial" pitchFamily="34" charset="0"/>
                <a:ea typeface="+mn-ea"/>
                <a:cs typeface="Arial" pitchFamily="34" charset="0"/>
              </a:rPr>
              <a:t> Regions</a:t>
            </a:r>
          </a:p>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lang="en-US" sz="1600" kern="0" baseline="0" dirty="0" smtClean="0">
                <a:cs typeface="Arial" pitchFamily="34" charset="0"/>
              </a:rPr>
              <a:t>Prioritize Regions</a:t>
            </a:r>
          </a:p>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0" cap="none" spc="0" normalizeH="0" noProof="0" dirty="0" smtClean="0">
                <a:ln>
                  <a:noFill/>
                </a:ln>
                <a:solidFill>
                  <a:schemeClr val="tx1"/>
                </a:solidFill>
                <a:effectLst/>
                <a:uLnTx/>
                <a:uFillTx/>
                <a:latin typeface="Arial" pitchFamily="34" charset="0"/>
                <a:ea typeface="+mn-ea"/>
                <a:cs typeface="Arial" pitchFamily="34" charset="0"/>
              </a:rPr>
              <a:t>Budget for Study Cost Share ($1.5M ea)</a:t>
            </a:r>
          </a:p>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lang="en-US" sz="1600" kern="0" dirty="0" smtClean="0">
                <a:cs typeface="Arial" pitchFamily="34" charset="0"/>
              </a:rPr>
              <a:t>Budget for Projects (Studies and Construction)</a:t>
            </a:r>
          </a:p>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0" cap="none" spc="0" normalizeH="0" noProof="0" dirty="0" smtClean="0">
                <a:ln>
                  <a:noFill/>
                </a:ln>
                <a:solidFill>
                  <a:schemeClr val="tx1"/>
                </a:solidFill>
                <a:effectLst/>
                <a:uLnTx/>
                <a:uFillTx/>
                <a:latin typeface="Arial" pitchFamily="34" charset="0"/>
                <a:ea typeface="+mn-ea"/>
                <a:cs typeface="Arial" pitchFamily="34" charset="0"/>
              </a:rPr>
              <a:t>Metrics and Milestones</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3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9" name="Picture 8" descr="SLC_MosaicPen_Hampton.jpg"/>
          <p:cNvPicPr>
            <a:picLocks noChangeAspect="1"/>
          </p:cNvPicPr>
          <p:nvPr/>
        </p:nvPicPr>
        <p:blipFill>
          <a:blip r:embed="rId4" cstate="print"/>
          <a:stretch>
            <a:fillRect/>
          </a:stretch>
        </p:blipFill>
        <p:spPr>
          <a:xfrm>
            <a:off x="4953000" y="893064"/>
            <a:ext cx="2974848" cy="223113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Our Future?</a:t>
            </a:r>
            <a:endParaRPr lang="en-US" dirty="0"/>
          </a:p>
        </p:txBody>
      </p:sp>
      <p:sp>
        <p:nvSpPr>
          <p:cNvPr id="3" name="Content Placeholder 2"/>
          <p:cNvSpPr>
            <a:spLocks noGrp="1"/>
          </p:cNvSpPr>
          <p:nvPr>
            <p:ph idx="1"/>
          </p:nvPr>
        </p:nvSpPr>
        <p:spPr>
          <a:xfrm>
            <a:off x="1066800" y="2209800"/>
            <a:ext cx="6705600" cy="838200"/>
          </a:xfrm>
        </p:spPr>
        <p:txBody>
          <a:bodyPr/>
          <a:lstStyle/>
          <a:p>
            <a:pPr algn="ctr">
              <a:buNone/>
            </a:pPr>
            <a:r>
              <a:rPr lang="en-US" dirty="0" smtClean="0"/>
              <a:t>A Spirit of Partnership</a:t>
            </a:r>
          </a:p>
          <a:p>
            <a:pPr algn="ctr">
              <a:buNone/>
            </a:pPr>
            <a:endParaRPr lang="en-US" dirty="0" smtClean="0"/>
          </a:p>
          <a:p>
            <a:pPr algn="ctr">
              <a:buNone/>
            </a:pPr>
            <a:r>
              <a:rPr lang="en-US" dirty="0" smtClean="0"/>
              <a:t>You Matter!</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838200" y="0"/>
            <a:ext cx="7696200" cy="1446550"/>
          </a:xfrm>
          <a:prstGeom prst="rect">
            <a:avLst/>
          </a:prstGeom>
          <a:noFill/>
          <a:ln w="9525">
            <a:noFill/>
            <a:miter lim="800000"/>
            <a:headEnd/>
            <a:tailEnd/>
          </a:ln>
        </p:spPr>
        <p:txBody>
          <a:bodyPr wrap="square">
            <a:spAutoFit/>
          </a:bodyPr>
          <a:lstStyle/>
          <a:p>
            <a:pPr algn="ctr"/>
            <a:r>
              <a:rPr lang="en-US" sz="3200" b="1" dirty="0" smtClean="0"/>
              <a:t>We Are Norfolk District</a:t>
            </a:r>
          </a:p>
          <a:p>
            <a:pPr algn="ctr"/>
            <a:r>
              <a:rPr lang="en-US" sz="3200" b="1" dirty="0" smtClean="0"/>
              <a:t>380 Dedicated Federal Employees</a:t>
            </a:r>
          </a:p>
          <a:p>
            <a:pPr algn="ctr"/>
            <a:endParaRPr lang="en-US" sz="2400" b="1" dirty="0"/>
          </a:p>
        </p:txBody>
      </p:sp>
      <p:sp>
        <p:nvSpPr>
          <p:cNvPr id="13315" name="AutoShape 4" descr="Picture2"/>
          <p:cNvSpPr>
            <a:spLocks noChangeArrowheads="1"/>
          </p:cNvSpPr>
          <p:nvPr/>
        </p:nvSpPr>
        <p:spPr bwMode="auto">
          <a:xfrm>
            <a:off x="457200" y="1143000"/>
            <a:ext cx="8382000" cy="4267200"/>
          </a:xfrm>
          <a:prstGeom prst="octagon">
            <a:avLst>
              <a:gd name="adj" fmla="val 10380"/>
            </a:avLst>
          </a:prstGeom>
          <a:blipFill dpi="0" rotWithShape="1">
            <a:blip r:embed="rId2" cstate="screen"/>
            <a:srcRect/>
            <a:stretch>
              <a:fillRect/>
            </a:stretch>
          </a:blipFill>
          <a:ln w="28575">
            <a:solidFill>
              <a:schemeClr val="tx1"/>
            </a:solidFill>
            <a:miter lim="800000"/>
            <a:headEnd/>
            <a:tailEnd/>
          </a:ln>
        </p:spPr>
        <p:txBody>
          <a:bodyPr wrap="none" anchor="ctr"/>
          <a:lstStyle/>
          <a:p>
            <a:endParaRPr lang="en-US" dirty="0"/>
          </a:p>
        </p:txBody>
      </p:sp>
      <p:sp>
        <p:nvSpPr>
          <p:cNvPr id="4" name="TextBox 3"/>
          <p:cNvSpPr txBox="1"/>
          <p:nvPr/>
        </p:nvSpPr>
        <p:spPr>
          <a:xfrm>
            <a:off x="1371600" y="5638800"/>
            <a:ext cx="6550639" cy="461665"/>
          </a:xfrm>
          <a:prstGeom prst="rect">
            <a:avLst/>
          </a:prstGeom>
          <a:noFill/>
        </p:spPr>
        <p:txBody>
          <a:bodyPr wrap="none" rtlCol="0">
            <a:spAutoFit/>
          </a:bodyPr>
          <a:lstStyle/>
          <a:p>
            <a:r>
              <a:rPr lang="en-US" sz="2400" b="1" dirty="0" smtClean="0"/>
              <a:t>At Your Service – Ready for your Questions</a:t>
            </a:r>
            <a:endParaRPr lang="en-US"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000" dirty="0" smtClean="0"/>
              <a:t>For Context --Three Levels of Effort</a:t>
            </a:r>
            <a:endParaRPr lang="en-US" sz="4000" dirty="0"/>
          </a:p>
        </p:txBody>
      </p:sp>
      <p:sp>
        <p:nvSpPr>
          <p:cNvPr id="5" name="Content Placeholder 4"/>
          <p:cNvSpPr>
            <a:spLocks noGrp="1"/>
          </p:cNvSpPr>
          <p:nvPr>
            <p:ph idx="1"/>
          </p:nvPr>
        </p:nvSpPr>
        <p:spPr>
          <a:xfrm>
            <a:off x="381000" y="1066800"/>
            <a:ext cx="8534400" cy="4724400"/>
          </a:xfrm>
        </p:spPr>
        <p:txBody>
          <a:bodyPr/>
          <a:lstStyle/>
          <a:p>
            <a:pPr marL="971550" lvl="1" indent="-514350" eaLnBrk="1" hangingPunct="1">
              <a:lnSpc>
                <a:spcPct val="90000"/>
              </a:lnSpc>
              <a:buFont typeface="+mj-lt"/>
              <a:buAutoNum type="romanUcPeriod"/>
              <a:tabLst>
                <a:tab pos="1379538" algn="l"/>
              </a:tabLst>
              <a:defRPr/>
            </a:pPr>
            <a:r>
              <a:rPr lang="en-US" sz="2000" dirty="0" smtClean="0"/>
              <a:t>Tactical  - </a:t>
            </a:r>
            <a:r>
              <a:rPr lang="en-US" sz="2000" dirty="0" smtClean="0">
                <a:solidFill>
                  <a:srgbClr val="FF0000"/>
                </a:solidFill>
              </a:rPr>
              <a:t>Deliver the Program ($680 Million)</a:t>
            </a:r>
          </a:p>
          <a:p>
            <a:pPr marL="1371600" lvl="2" indent="-457200" eaLnBrk="1" hangingPunct="1">
              <a:lnSpc>
                <a:spcPct val="90000"/>
              </a:lnSpc>
              <a:tabLst>
                <a:tab pos="1379538" algn="l"/>
              </a:tabLst>
              <a:defRPr/>
            </a:pPr>
            <a:r>
              <a:rPr lang="en-US" sz="1800" dirty="0" smtClean="0"/>
              <a:t>Construction Program (Military, Civil Works, Other </a:t>
            </a:r>
            <a:r>
              <a:rPr lang="en-US" sz="1800" dirty="0" err="1" smtClean="0"/>
              <a:t>Gov’t</a:t>
            </a:r>
            <a:r>
              <a:rPr lang="en-US" sz="1800" dirty="0" smtClean="0"/>
              <a:t> Agencies</a:t>
            </a:r>
          </a:p>
          <a:p>
            <a:pPr marL="1371600" lvl="2" indent="-457200" eaLnBrk="1" hangingPunct="1">
              <a:lnSpc>
                <a:spcPct val="90000"/>
              </a:lnSpc>
              <a:tabLst>
                <a:tab pos="1379538" algn="l"/>
              </a:tabLst>
              <a:defRPr/>
            </a:pPr>
            <a:r>
              <a:rPr lang="en-US" sz="1800" dirty="0" smtClean="0"/>
              <a:t>Regulatory Program</a:t>
            </a:r>
          </a:p>
          <a:p>
            <a:pPr marL="1371600" lvl="2" indent="-514350" eaLnBrk="1" hangingPunct="1">
              <a:lnSpc>
                <a:spcPct val="90000"/>
              </a:lnSpc>
              <a:tabLst>
                <a:tab pos="1379538" algn="l"/>
              </a:tabLst>
              <a:defRPr/>
            </a:pPr>
            <a:endParaRPr lang="en-US" sz="1800" dirty="0" smtClean="0"/>
          </a:p>
          <a:p>
            <a:pPr marL="971550" lvl="1" indent="-514350" eaLnBrk="1" hangingPunct="1">
              <a:lnSpc>
                <a:spcPct val="90000"/>
              </a:lnSpc>
              <a:buFont typeface="+mj-lt"/>
              <a:buAutoNum type="romanUcPeriod"/>
              <a:tabLst>
                <a:tab pos="1379538" algn="l"/>
              </a:tabLst>
              <a:defRPr/>
            </a:pPr>
            <a:r>
              <a:rPr lang="en-US" sz="2000" dirty="0" smtClean="0"/>
              <a:t>Operational  -  </a:t>
            </a:r>
            <a:r>
              <a:rPr lang="en-US" sz="2000" dirty="0" smtClean="0">
                <a:solidFill>
                  <a:srgbClr val="FF0000"/>
                </a:solidFill>
              </a:rPr>
              <a:t>Port Modernization</a:t>
            </a:r>
          </a:p>
          <a:p>
            <a:pPr marL="1379538" lvl="2" indent="-465138" eaLnBrk="1" hangingPunct="1">
              <a:lnSpc>
                <a:spcPct val="90000"/>
              </a:lnSpc>
              <a:tabLst>
                <a:tab pos="1379538" algn="l"/>
              </a:tabLst>
              <a:defRPr/>
            </a:pPr>
            <a:r>
              <a:rPr lang="en-US" sz="1800" dirty="0" smtClean="0"/>
              <a:t>55’ + Southern Branch Deepening</a:t>
            </a:r>
          </a:p>
          <a:p>
            <a:pPr marL="1379538" lvl="2" indent="-465138" eaLnBrk="1" hangingPunct="1">
              <a:lnSpc>
                <a:spcPct val="90000"/>
              </a:lnSpc>
              <a:tabLst>
                <a:tab pos="1379538" algn="l"/>
              </a:tabLst>
              <a:defRPr/>
            </a:pPr>
            <a:r>
              <a:rPr lang="en-US" sz="1800" dirty="0" err="1" smtClean="0"/>
              <a:t>Craney</a:t>
            </a:r>
            <a:r>
              <a:rPr lang="en-US" sz="1800" dirty="0" smtClean="0"/>
              <a:t> Island Eastern Expansion (CIEE)</a:t>
            </a:r>
          </a:p>
          <a:p>
            <a:pPr marL="1379538" lvl="2" indent="-465138" eaLnBrk="1" hangingPunct="1">
              <a:lnSpc>
                <a:spcPct val="90000"/>
              </a:lnSpc>
              <a:tabLst>
                <a:tab pos="1379538" algn="l"/>
              </a:tabLst>
              <a:defRPr/>
            </a:pPr>
            <a:r>
              <a:rPr lang="en-US" sz="1800" dirty="0" smtClean="0"/>
              <a:t>Post </a:t>
            </a:r>
            <a:r>
              <a:rPr lang="en-US" sz="1800" dirty="0" err="1" smtClean="0"/>
              <a:t>Panamex</a:t>
            </a:r>
            <a:r>
              <a:rPr lang="en-US" sz="1800" dirty="0" smtClean="0"/>
              <a:t> Dredging</a:t>
            </a:r>
          </a:p>
          <a:p>
            <a:pPr lvl="2" eaLnBrk="1" hangingPunct="1">
              <a:lnSpc>
                <a:spcPct val="90000"/>
              </a:lnSpc>
              <a:tabLst>
                <a:tab pos="1379538" algn="l"/>
              </a:tabLst>
              <a:defRPr/>
            </a:pPr>
            <a:endParaRPr lang="en-US" sz="1800" dirty="0" smtClean="0"/>
          </a:p>
          <a:p>
            <a:pPr marL="971550" lvl="1" indent="-514350" eaLnBrk="1" hangingPunct="1">
              <a:lnSpc>
                <a:spcPct val="90000"/>
              </a:lnSpc>
              <a:buFont typeface="+mj-lt"/>
              <a:buAutoNum type="romanUcPeriod"/>
              <a:tabLst>
                <a:tab pos="1379538" algn="l"/>
              </a:tabLst>
              <a:defRPr/>
            </a:pPr>
            <a:r>
              <a:rPr lang="en-US" sz="2000" dirty="0" smtClean="0"/>
              <a:t>Strategic  - </a:t>
            </a:r>
            <a:r>
              <a:rPr lang="en-US" sz="2000" dirty="0" smtClean="0">
                <a:solidFill>
                  <a:srgbClr val="FF0000"/>
                </a:solidFill>
              </a:rPr>
              <a:t>Sea Level Rise and Climate Change (SLR/CC)</a:t>
            </a:r>
          </a:p>
          <a:p>
            <a:pPr marL="1379538" lvl="2" indent="-465138" eaLnBrk="1" hangingPunct="1">
              <a:lnSpc>
                <a:spcPct val="90000"/>
              </a:lnSpc>
              <a:tabLst>
                <a:tab pos="1379538" algn="l"/>
              </a:tabLst>
              <a:defRPr/>
            </a:pPr>
            <a:r>
              <a:rPr lang="en-US" sz="1800" dirty="0" smtClean="0"/>
              <a:t>North Atlantic Coast Comprehensive Study (NACCS)</a:t>
            </a:r>
          </a:p>
          <a:p>
            <a:pPr marL="1379538" lvl="2" indent="-465138" eaLnBrk="1" hangingPunct="1">
              <a:lnSpc>
                <a:spcPct val="90000"/>
              </a:lnSpc>
              <a:tabLst>
                <a:tab pos="1379538" algn="l"/>
              </a:tabLst>
              <a:defRPr/>
            </a:pPr>
            <a:r>
              <a:rPr lang="en-US" sz="1800" dirty="0" smtClean="0"/>
              <a:t>Whole of Government approach to SLR/CC</a:t>
            </a:r>
          </a:p>
          <a:p>
            <a:pPr marL="1379538" lvl="2" indent="-465138" eaLnBrk="1" hangingPunct="1">
              <a:lnSpc>
                <a:spcPct val="90000"/>
              </a:lnSpc>
              <a:tabLst>
                <a:tab pos="1379538" algn="l"/>
              </a:tabLst>
              <a:defRPr/>
            </a:pPr>
            <a:r>
              <a:rPr lang="en-US" sz="1800" dirty="0" smtClean="0"/>
              <a:t>Projects/Studies (Norfolk Comprehensive)</a:t>
            </a:r>
          </a:p>
          <a:p>
            <a:pPr lvl="2" eaLnBrk="1" hangingPunct="1">
              <a:lnSpc>
                <a:spcPct val="90000"/>
              </a:lnSpc>
              <a:defRPr/>
            </a:pPr>
            <a:endParaRPr lang="en-US" sz="1800" dirty="0" smtClean="0"/>
          </a:p>
          <a:p>
            <a:pPr lvl="3" eaLnBrk="1" hangingPunct="1">
              <a:lnSpc>
                <a:spcPct val="90000"/>
              </a:lnSpc>
              <a:defRPr/>
            </a:pPr>
            <a:endParaRPr lang="en-US" sz="1400" dirty="0" smtClean="0"/>
          </a:p>
          <a:p>
            <a:pPr lvl="3" eaLnBrk="1" hangingPunct="1">
              <a:lnSpc>
                <a:spcPct val="90000"/>
              </a:lnSpc>
              <a:defRPr/>
            </a:pPr>
            <a:endParaRPr lang="en-US" sz="1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914400"/>
            <a:ext cx="8229600" cy="4724400"/>
          </a:xfrm>
        </p:spPr>
        <p:txBody>
          <a:bodyPr/>
          <a:lstStyle/>
          <a:p>
            <a:pPr lvl="2" eaLnBrk="1" hangingPunct="1">
              <a:lnSpc>
                <a:spcPct val="90000"/>
              </a:lnSpc>
              <a:defRPr/>
            </a:pPr>
            <a:endParaRPr lang="en-US" sz="1800" dirty="0" smtClean="0"/>
          </a:p>
          <a:p>
            <a:pPr lvl="3" eaLnBrk="1" hangingPunct="1">
              <a:lnSpc>
                <a:spcPct val="90000"/>
              </a:lnSpc>
              <a:defRPr/>
            </a:pPr>
            <a:endParaRPr lang="en-US" sz="1400" dirty="0" smtClean="0"/>
          </a:p>
          <a:p>
            <a:pPr lvl="3" eaLnBrk="1" hangingPunct="1">
              <a:lnSpc>
                <a:spcPct val="90000"/>
              </a:lnSpc>
              <a:defRPr/>
            </a:pPr>
            <a:endParaRPr lang="en-US" sz="1400" dirty="0" smtClean="0"/>
          </a:p>
        </p:txBody>
      </p:sp>
      <p:sp>
        <p:nvSpPr>
          <p:cNvPr id="7" name="Rectangle 2"/>
          <p:cNvSpPr>
            <a:spLocks noChangeArrowheads="1"/>
          </p:cNvSpPr>
          <p:nvPr/>
        </p:nvSpPr>
        <p:spPr bwMode="auto">
          <a:xfrm>
            <a:off x="-228600" y="0"/>
            <a:ext cx="9601200" cy="914400"/>
          </a:xfrm>
          <a:prstGeom prst="rect">
            <a:avLst/>
          </a:prstGeom>
          <a:noFill/>
          <a:ln w="9525">
            <a:noFill/>
            <a:miter lim="800000"/>
            <a:headEnd/>
            <a:tailEnd/>
          </a:ln>
          <a:effectLst/>
        </p:spPr>
        <p:txBody>
          <a:bodyPr anchor="ctr"/>
          <a:lstStyle/>
          <a:p>
            <a:pPr algn="ctr">
              <a:defRPr/>
            </a:pPr>
            <a:r>
              <a:rPr lang="en-US" sz="3200" b="1" dirty="0" smtClean="0">
                <a:latin typeface="+mj-lt"/>
              </a:rPr>
              <a:t>Strategic:  Sea Level Rise (SLR)</a:t>
            </a:r>
          </a:p>
        </p:txBody>
      </p:sp>
      <p:sp>
        <p:nvSpPr>
          <p:cNvPr id="8" name="Rectangle 2"/>
          <p:cNvSpPr>
            <a:spLocks noChangeArrowheads="1"/>
          </p:cNvSpPr>
          <p:nvPr/>
        </p:nvSpPr>
        <p:spPr bwMode="auto">
          <a:xfrm>
            <a:off x="1143000" y="5334000"/>
            <a:ext cx="6934200" cy="914400"/>
          </a:xfrm>
          <a:prstGeom prst="rect">
            <a:avLst/>
          </a:prstGeom>
          <a:noFill/>
          <a:ln w="9525">
            <a:noFill/>
            <a:miter lim="800000"/>
            <a:headEnd/>
            <a:tailEnd/>
          </a:ln>
          <a:effectLst/>
        </p:spPr>
        <p:txBody>
          <a:bodyPr anchor="ctr"/>
          <a:lstStyle/>
          <a:p>
            <a:pPr algn="ctr">
              <a:defRPr/>
            </a:pPr>
            <a:r>
              <a:rPr lang="en-US" sz="2000" b="1" dirty="0" smtClean="0">
                <a:latin typeface="+mj-lt"/>
              </a:rPr>
              <a:t>A detailed view illustrates where the efforts are bringing solutions and where studies need to be done using the NACCS as a framework</a:t>
            </a:r>
            <a:endParaRPr lang="en-US" sz="2000" b="1" dirty="0">
              <a:latin typeface="+mj-lt"/>
            </a:endParaRPr>
          </a:p>
        </p:txBody>
      </p:sp>
      <p:pic>
        <p:nvPicPr>
          <p:cNvPr id="9" name="Picture 2"/>
          <p:cNvPicPr>
            <a:picLocks noChangeAspect="1" noChangeArrowheads="1"/>
          </p:cNvPicPr>
          <p:nvPr/>
        </p:nvPicPr>
        <p:blipFill>
          <a:blip r:embed="rId3" cstate="print"/>
          <a:srcRect/>
          <a:stretch>
            <a:fillRect/>
          </a:stretch>
        </p:blipFill>
        <p:spPr bwMode="auto">
          <a:xfrm>
            <a:off x="838200" y="762000"/>
            <a:ext cx="7398242" cy="45725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3200" b="1" dirty="0" smtClean="0"/>
              <a:t>North Atlantic Coastal Comprehensive Study (NACCS)</a:t>
            </a:r>
            <a:endParaRPr lang="en-US" sz="3200" b="1" dirty="0"/>
          </a:p>
        </p:txBody>
      </p:sp>
      <p:pic>
        <p:nvPicPr>
          <p:cNvPr id="4" name="Content Placeholder 8" descr="NACCS Study Area 1Apr2013.jpg"/>
          <p:cNvPicPr>
            <a:picLocks noChangeAspect="1"/>
          </p:cNvPicPr>
          <p:nvPr/>
        </p:nvPicPr>
        <p:blipFill>
          <a:blip r:embed="rId2" cstate="print"/>
          <a:srcRect r="21819"/>
          <a:stretch>
            <a:fillRect/>
          </a:stretch>
        </p:blipFill>
        <p:spPr bwMode="auto">
          <a:xfrm>
            <a:off x="1295400" y="3352800"/>
            <a:ext cx="2895600" cy="2665704"/>
          </a:xfrm>
          <a:prstGeom prst="rect">
            <a:avLst/>
          </a:prstGeom>
          <a:noFill/>
          <a:ln w="9525">
            <a:noFill/>
            <a:miter lim="800000"/>
            <a:headEnd/>
            <a:tailEnd/>
          </a:ln>
        </p:spPr>
      </p:pic>
      <p:sp>
        <p:nvSpPr>
          <p:cNvPr id="6" name="Rectangle 5"/>
          <p:cNvSpPr/>
          <p:nvPr/>
        </p:nvSpPr>
        <p:spPr>
          <a:xfrm>
            <a:off x="381000" y="1143000"/>
            <a:ext cx="4419600" cy="1815882"/>
          </a:xfrm>
          <a:prstGeom prst="rect">
            <a:avLst/>
          </a:prstGeom>
        </p:spPr>
        <p:txBody>
          <a:bodyPr wrap="square">
            <a:spAutoFit/>
          </a:bodyPr>
          <a:lstStyle/>
          <a:p>
            <a:r>
              <a:rPr lang="en-US" sz="1600" dirty="0" smtClean="0">
                <a:cs typeface="Arial" pitchFamily="34" charset="0"/>
              </a:rPr>
              <a:t>“That using up to $20,000,000* of the funds provided herein, the Secretary shall conduct a comprehensive study to address the flood risks of vulnerable coastal populations in areas that were affected by Hurricane Sandy within the boundaries of the North Atlantic Division of the Corps ….”  </a:t>
            </a:r>
            <a:r>
              <a:rPr lang="en-US" sz="1050" dirty="0" smtClean="0">
                <a:cs typeface="Arial" pitchFamily="34" charset="0"/>
              </a:rPr>
              <a:t>(*19M after sequestration)</a:t>
            </a:r>
            <a:r>
              <a:rPr lang="en-US" sz="1600" dirty="0" smtClean="0">
                <a:cs typeface="Arial" pitchFamily="34" charset="0"/>
              </a:rPr>
              <a:t> </a:t>
            </a:r>
            <a:endParaRPr lang="en-US" sz="1400" dirty="0"/>
          </a:p>
        </p:txBody>
      </p:sp>
      <p:sp>
        <p:nvSpPr>
          <p:cNvPr id="7" name="Rectangle 5"/>
          <p:cNvSpPr>
            <a:spLocks noChangeArrowheads="1"/>
          </p:cNvSpPr>
          <p:nvPr/>
        </p:nvSpPr>
        <p:spPr bwMode="auto">
          <a:xfrm>
            <a:off x="4419600" y="1066800"/>
            <a:ext cx="4267200" cy="4708981"/>
          </a:xfrm>
          <a:prstGeom prst="rect">
            <a:avLst/>
          </a:prstGeom>
          <a:noFill/>
          <a:ln w="9525">
            <a:noFill/>
            <a:miter lim="800000"/>
            <a:headEnd/>
            <a:tailEnd/>
          </a:ln>
        </p:spPr>
        <p:txBody>
          <a:bodyPr wrap="square">
            <a:spAutoFit/>
          </a:bodyPr>
          <a:lstStyle/>
          <a:p>
            <a:pPr lvl="1"/>
            <a:r>
              <a:rPr lang="en-US" altLang="en-US" sz="2400" dirty="0" smtClean="0">
                <a:latin typeface="Arial" pitchFamily="34" charset="0"/>
                <a:cs typeface="Arial" pitchFamily="34" charset="0"/>
              </a:rPr>
              <a:t>              </a:t>
            </a:r>
            <a:r>
              <a:rPr lang="en-US" altLang="en-US" sz="2400" b="1" u="sng" dirty="0" smtClean="0">
                <a:latin typeface="Arial" pitchFamily="34" charset="0"/>
                <a:cs typeface="Arial" pitchFamily="34" charset="0"/>
              </a:rPr>
              <a:t> Goals</a:t>
            </a:r>
          </a:p>
          <a:p>
            <a:pPr lvl="1"/>
            <a:endParaRPr lang="en-US" altLang="en-US" sz="2400" b="1" u="sng" dirty="0" smtClean="0">
              <a:latin typeface="Arial" pitchFamily="34" charset="0"/>
              <a:cs typeface="Arial" pitchFamily="34" charset="0"/>
            </a:endParaRPr>
          </a:p>
          <a:p>
            <a:pPr lvl="1">
              <a:buFont typeface="Arial" pitchFamily="34" charset="0"/>
              <a:buChar char="•"/>
            </a:pPr>
            <a:r>
              <a:rPr lang="en-US" altLang="en-US" sz="1800" b="1" dirty="0" smtClean="0">
                <a:latin typeface="Arial" pitchFamily="34" charset="0"/>
                <a:cs typeface="Arial" pitchFamily="34" charset="0"/>
              </a:rPr>
              <a:t>  </a:t>
            </a:r>
            <a:r>
              <a:rPr lang="en-US" altLang="en-US" sz="1800" dirty="0" smtClean="0">
                <a:latin typeface="Arial" pitchFamily="34" charset="0"/>
                <a:cs typeface="Arial" pitchFamily="34" charset="0"/>
              </a:rPr>
              <a:t>Provides a </a:t>
            </a:r>
            <a:r>
              <a:rPr lang="en-US" altLang="en-US" sz="1800" b="1" dirty="0" smtClean="0">
                <a:latin typeface="Arial" pitchFamily="34" charset="0"/>
                <a:cs typeface="Arial" pitchFamily="34" charset="0"/>
              </a:rPr>
              <a:t>Risk Management Framework – not a plan</a:t>
            </a:r>
            <a:endParaRPr lang="en-US" altLang="en-US" sz="1800" dirty="0" smtClean="0">
              <a:latin typeface="Arial" pitchFamily="34" charset="0"/>
              <a:cs typeface="Arial" pitchFamily="34" charset="0"/>
            </a:endParaRPr>
          </a:p>
          <a:p>
            <a:pPr lvl="1">
              <a:buFont typeface="Wingdings" pitchFamily="2" charset="2"/>
              <a:buChar char="Ø"/>
            </a:pPr>
            <a:endParaRPr lang="en-US" altLang="en-US" sz="1800" dirty="0" smtClean="0">
              <a:latin typeface="Arial" pitchFamily="34" charset="0"/>
              <a:cs typeface="Arial" pitchFamily="34" charset="0"/>
            </a:endParaRPr>
          </a:p>
          <a:p>
            <a:pPr lvl="1">
              <a:buFont typeface="Arial" pitchFamily="34" charset="0"/>
              <a:buChar char="•"/>
            </a:pPr>
            <a:r>
              <a:rPr lang="en-US" altLang="en-US" sz="1800" dirty="0" smtClean="0">
                <a:latin typeface="Arial" pitchFamily="34" charset="0"/>
                <a:cs typeface="Arial" pitchFamily="34" charset="0"/>
              </a:rPr>
              <a:t>  Supports </a:t>
            </a:r>
            <a:r>
              <a:rPr lang="en-US" altLang="en-US" sz="1800" b="1" dirty="0" smtClean="0">
                <a:latin typeface="Arial" pitchFamily="34" charset="0"/>
                <a:cs typeface="Arial" pitchFamily="34" charset="0"/>
              </a:rPr>
              <a:t>Resilient Coastal Communities</a:t>
            </a:r>
            <a:r>
              <a:rPr lang="en-US" altLang="en-US" sz="1800" dirty="0" smtClean="0">
                <a:latin typeface="Arial" pitchFamily="34" charset="0"/>
                <a:cs typeface="Arial" pitchFamily="34" charset="0"/>
              </a:rPr>
              <a:t> and robust, sustainable coastal landscape systems</a:t>
            </a:r>
          </a:p>
          <a:p>
            <a:pPr lvl="1">
              <a:buFont typeface="Arial" pitchFamily="34" charset="0"/>
              <a:buChar char="•"/>
            </a:pPr>
            <a:endParaRPr lang="en-US" altLang="en-US" sz="1800" dirty="0" smtClean="0">
              <a:cs typeface="Arial" pitchFamily="34" charset="0"/>
            </a:endParaRPr>
          </a:p>
          <a:p>
            <a:pPr lvl="1">
              <a:buFont typeface="Arial" pitchFamily="34" charset="0"/>
              <a:buChar char="•"/>
            </a:pPr>
            <a:r>
              <a:rPr lang="en-US" altLang="en-US" sz="1800" dirty="0" smtClean="0">
                <a:latin typeface="Arial" pitchFamily="34" charset="0"/>
                <a:cs typeface="Arial" pitchFamily="34" charset="0"/>
              </a:rPr>
              <a:t>  </a:t>
            </a:r>
            <a:r>
              <a:rPr lang="en-US" altLang="en-US" sz="1800" b="1" dirty="0" smtClean="0">
                <a:latin typeface="Arial" pitchFamily="34" charset="0"/>
                <a:cs typeface="Arial" pitchFamily="34" charset="0"/>
              </a:rPr>
              <a:t>Considers future sea level rise scenarios</a:t>
            </a:r>
            <a:r>
              <a:rPr lang="en-US" altLang="en-US" sz="1800" dirty="0" smtClean="0">
                <a:latin typeface="Arial" pitchFamily="34" charset="0"/>
                <a:cs typeface="Arial" pitchFamily="34" charset="0"/>
              </a:rPr>
              <a:t>, to reduce risk to vulnerable population, property, ecosystems, and infrastructure</a:t>
            </a:r>
          </a:p>
          <a:p>
            <a:pPr lvl="1">
              <a:buFont typeface="Arial" pitchFamily="34" charset="0"/>
              <a:buChar char="•"/>
            </a:pPr>
            <a:endParaRPr lang="en-US" altLang="en-US" sz="1800" dirty="0" smtClean="0">
              <a:cs typeface="Arial" pitchFamily="34" charset="0"/>
            </a:endParaRPr>
          </a:p>
          <a:p>
            <a:pPr lvl="1">
              <a:buFont typeface="Arial" pitchFamily="34" charset="0"/>
              <a:buChar char="•"/>
            </a:pPr>
            <a:r>
              <a:rPr lang="en-US" altLang="en-US" sz="1800" dirty="0" smtClean="0">
                <a:latin typeface="Arial" pitchFamily="34" charset="0"/>
                <a:cs typeface="Arial" pitchFamily="34" charset="0"/>
              </a:rPr>
              <a:t>  Whol</a:t>
            </a:r>
            <a:r>
              <a:rPr lang="en-US" altLang="en-US" sz="1800" dirty="0" smtClean="0">
                <a:cs typeface="Arial" pitchFamily="34" charset="0"/>
              </a:rPr>
              <a:t>e of Government Approach</a:t>
            </a:r>
            <a:endParaRPr lang="en-US" altLang="en-US" sz="1800" dirty="0" smtClean="0">
              <a:latin typeface="Arial" pitchFamily="34" charset="0"/>
              <a:cs typeface="Arial" pitchFamily="34" charset="0"/>
            </a:endParaRPr>
          </a:p>
        </p:txBody>
      </p:sp>
      <p:sp>
        <p:nvSpPr>
          <p:cNvPr id="8" name="Rectangle 7"/>
          <p:cNvSpPr/>
          <p:nvPr/>
        </p:nvSpPr>
        <p:spPr>
          <a:xfrm>
            <a:off x="1205169" y="6019800"/>
            <a:ext cx="3138231" cy="307777"/>
          </a:xfrm>
          <a:prstGeom prst="rect">
            <a:avLst/>
          </a:prstGeom>
        </p:spPr>
        <p:txBody>
          <a:bodyPr wrap="none">
            <a:spAutoFit/>
          </a:bodyPr>
          <a:lstStyle/>
          <a:p>
            <a:pPr algn="ctr"/>
            <a:r>
              <a:rPr lang="en-US" sz="1400" u="sng" dirty="0" smtClean="0">
                <a:hlinkClick r:id="rId3"/>
              </a:rPr>
              <a:t>www.nad.usace.army.mil/CompStudy</a:t>
            </a:r>
            <a:endParaRPr lang="en-US" sz="1400" u="sng"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NACCS Describes a </a:t>
            </a:r>
            <a:br>
              <a:rPr lang="en-US" dirty="0" smtClean="0"/>
            </a:br>
            <a:r>
              <a:rPr lang="en-US" dirty="0" smtClean="0"/>
              <a:t>Full Spectrum of Projects</a:t>
            </a:r>
            <a:endParaRPr lang="en-US" dirty="0"/>
          </a:p>
        </p:txBody>
      </p:sp>
      <p:pic>
        <p:nvPicPr>
          <p:cNvPr id="4" name="Picture 2" descr="C:\Users\e1plxamg\AppData\Local\Microsoft\Windows\Temporary Internet Files\Content.Outlook\VC95V32N\Fig 2-1 Layers of Protection .tiff"/>
          <p:cNvPicPr>
            <a:picLocks noChangeAspect="1" noChangeArrowheads="1"/>
          </p:cNvPicPr>
          <p:nvPr/>
        </p:nvPicPr>
        <p:blipFill>
          <a:blip r:embed="rId2" cstate="print"/>
          <a:srcRect/>
          <a:stretch>
            <a:fillRect/>
          </a:stretch>
        </p:blipFill>
        <p:spPr bwMode="auto">
          <a:xfrm>
            <a:off x="0" y="2514600"/>
            <a:ext cx="9144000" cy="2312125"/>
          </a:xfrm>
          <a:prstGeom prst="rect">
            <a:avLst/>
          </a:prstGeom>
          <a:noFill/>
          <a:ln w="25400">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1143000"/>
          </a:xfrm>
        </p:spPr>
        <p:txBody>
          <a:bodyPr/>
          <a:lstStyle/>
          <a:p>
            <a:r>
              <a:rPr lang="en-US" b="1" dirty="0" smtClean="0"/>
              <a:t>The NACCS Identified Norfolk</a:t>
            </a:r>
            <a:endParaRPr lang="en-US" sz="2400" b="1" dirty="0"/>
          </a:p>
        </p:txBody>
      </p:sp>
      <p:sp>
        <p:nvSpPr>
          <p:cNvPr id="4" name="Content Placeholder 3"/>
          <p:cNvSpPr>
            <a:spLocks noGrp="1"/>
          </p:cNvSpPr>
          <p:nvPr>
            <p:ph sz="half" idx="1"/>
          </p:nvPr>
        </p:nvSpPr>
        <p:spPr/>
        <p:txBody>
          <a:bodyPr/>
          <a:lstStyle/>
          <a:p>
            <a:pPr algn="ctr"/>
            <a:endParaRPr lang="en-US" sz="1800" dirty="0" smtClean="0"/>
          </a:p>
          <a:p>
            <a:pPr algn="ctr"/>
            <a:endParaRPr lang="en-US" dirty="0"/>
          </a:p>
        </p:txBody>
      </p:sp>
      <p:sp>
        <p:nvSpPr>
          <p:cNvPr id="5" name="Content Placeholder 4"/>
          <p:cNvSpPr>
            <a:spLocks noGrp="1"/>
          </p:cNvSpPr>
          <p:nvPr>
            <p:ph sz="half" idx="2"/>
          </p:nvPr>
        </p:nvSpPr>
        <p:spPr>
          <a:xfrm>
            <a:off x="0" y="1295400"/>
            <a:ext cx="9144000" cy="4724400"/>
          </a:xfrm>
        </p:spPr>
        <p:txBody>
          <a:bodyPr/>
          <a:lstStyle/>
          <a:p>
            <a:pPr algn="ctr">
              <a:buNone/>
            </a:pPr>
            <a:r>
              <a:rPr lang="en-US" sz="2400" dirty="0" smtClean="0"/>
              <a:t>NACCS Identified nine focus areas</a:t>
            </a:r>
          </a:p>
          <a:p>
            <a:pPr algn="ctr">
              <a:buNone/>
            </a:pPr>
            <a:r>
              <a:rPr lang="en-US" sz="2400" dirty="0" smtClean="0"/>
              <a:t>Three studies were funded for FY16 – one being Norfolk</a:t>
            </a:r>
          </a:p>
          <a:p>
            <a:pPr algn="ctr">
              <a:buNone/>
            </a:pPr>
            <a:r>
              <a:rPr lang="en-US" sz="2400" dirty="0" smtClean="0"/>
              <a:t>Norfolk is ready to cost share the study</a:t>
            </a:r>
          </a:p>
          <a:p>
            <a:pPr>
              <a:buNone/>
            </a:pPr>
            <a:endParaRPr lang="en-US" sz="1800" dirty="0" smtClean="0"/>
          </a:p>
          <a:p>
            <a:pPr>
              <a:buNone/>
            </a:pPr>
            <a:endParaRPr lang="en-US" sz="1800" dirty="0" smtClean="0"/>
          </a:p>
        </p:txBody>
      </p:sp>
      <p:pic>
        <p:nvPicPr>
          <p:cNvPr id="7" name="Picture 6" descr="C:\Users\E4PPFHAS\AppData\Local\Microsoft\Windows\Temporary Internet Files\Content.Outlook\FT25NU0V\Flood Sept 30 024.jpg"/>
          <p:cNvPicPr/>
          <p:nvPr/>
        </p:nvPicPr>
        <p:blipFill>
          <a:blip r:embed="rId3" cstate="print"/>
          <a:srcRect l="35938" t="30085" r="27327" b="34359"/>
          <a:stretch>
            <a:fillRect/>
          </a:stretch>
        </p:blipFill>
        <p:spPr bwMode="auto">
          <a:xfrm>
            <a:off x="990600" y="2895600"/>
            <a:ext cx="3352800" cy="2667000"/>
          </a:xfrm>
          <a:prstGeom prst="rect">
            <a:avLst/>
          </a:prstGeom>
          <a:noFill/>
          <a:ln w="9525">
            <a:solidFill>
              <a:schemeClr val="tx1">
                <a:alpha val="78000"/>
              </a:schemeClr>
            </a:solidFill>
            <a:miter lim="800000"/>
            <a:headEnd/>
            <a:tailEnd/>
          </a:ln>
        </p:spPr>
      </p:pic>
      <p:pic>
        <p:nvPicPr>
          <p:cNvPr id="9" name="Picture 8" descr="OlsenHQ.JPG"/>
          <p:cNvPicPr>
            <a:picLocks noChangeAspect="1"/>
          </p:cNvPicPr>
          <p:nvPr/>
        </p:nvPicPr>
        <p:blipFill>
          <a:blip r:embed="rId4" cstate="print"/>
          <a:stretch>
            <a:fillRect/>
          </a:stretch>
        </p:blipFill>
        <p:spPr>
          <a:xfrm>
            <a:off x="4724400" y="2895600"/>
            <a:ext cx="3570878" cy="2667000"/>
          </a:xfrm>
          <a:prstGeom prst="rect">
            <a:avLst/>
          </a:prstGeom>
          <a:ln>
            <a:solidFill>
              <a:schemeClr val="tx1">
                <a:alpha val="78000"/>
              </a:schemeClr>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1143000"/>
          </a:xfrm>
        </p:spPr>
        <p:txBody>
          <a:bodyPr/>
          <a:lstStyle/>
          <a:p>
            <a:r>
              <a:rPr lang="en-US" b="1" dirty="0" smtClean="0"/>
              <a:t>The Norfolk Study will Authorize “Projects”</a:t>
            </a:r>
            <a:endParaRPr lang="en-US" sz="2400" b="1" dirty="0"/>
          </a:p>
        </p:txBody>
      </p:sp>
      <p:sp>
        <p:nvSpPr>
          <p:cNvPr id="4" name="Content Placeholder 3"/>
          <p:cNvSpPr>
            <a:spLocks noGrp="1"/>
          </p:cNvSpPr>
          <p:nvPr>
            <p:ph sz="half" idx="1"/>
          </p:nvPr>
        </p:nvSpPr>
        <p:spPr/>
        <p:txBody>
          <a:bodyPr/>
          <a:lstStyle/>
          <a:p>
            <a:pPr algn="ctr"/>
            <a:endParaRPr lang="en-US" sz="1800" dirty="0" smtClean="0"/>
          </a:p>
          <a:p>
            <a:pPr algn="ctr"/>
            <a:endParaRPr lang="en-US" dirty="0"/>
          </a:p>
        </p:txBody>
      </p:sp>
      <p:sp>
        <p:nvSpPr>
          <p:cNvPr id="5" name="Content Placeholder 4"/>
          <p:cNvSpPr>
            <a:spLocks noGrp="1"/>
          </p:cNvSpPr>
          <p:nvPr>
            <p:ph sz="half" idx="2"/>
          </p:nvPr>
        </p:nvSpPr>
        <p:spPr>
          <a:xfrm>
            <a:off x="0" y="1295400"/>
            <a:ext cx="9144000" cy="4724400"/>
          </a:xfrm>
        </p:spPr>
        <p:txBody>
          <a:bodyPr/>
          <a:lstStyle/>
          <a:p>
            <a:pPr>
              <a:buNone/>
            </a:pPr>
            <a:endParaRPr lang="en-US" sz="1800" dirty="0" smtClean="0"/>
          </a:p>
          <a:p>
            <a:pPr>
              <a:buNone/>
            </a:pPr>
            <a:endParaRPr lang="en-US" sz="1800" dirty="0" smtClean="0"/>
          </a:p>
        </p:txBody>
      </p:sp>
      <p:pic>
        <p:nvPicPr>
          <p:cNvPr id="8" name="Content Placeholder 3" descr="SLC_Reduce1_Page_1.jpg"/>
          <p:cNvPicPr>
            <a:picLocks noChangeAspect="1"/>
          </p:cNvPicPr>
          <p:nvPr/>
        </p:nvPicPr>
        <p:blipFill>
          <a:blip r:embed="rId3" cstate="print"/>
          <a:stretch>
            <a:fillRect/>
          </a:stretch>
        </p:blipFill>
        <p:spPr bwMode="auto">
          <a:xfrm>
            <a:off x="1600200" y="1524000"/>
            <a:ext cx="5715000" cy="42862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1143000"/>
          </a:xfrm>
        </p:spPr>
        <p:txBody>
          <a:bodyPr/>
          <a:lstStyle/>
          <a:p>
            <a:r>
              <a:rPr lang="en-US" sz="3600" b="1" dirty="0" smtClean="0"/>
              <a:t>Authorized Projects Await Congressional Appropriations and Non Federal Cost Share</a:t>
            </a:r>
            <a:endParaRPr lang="en-US" sz="1800" b="1" dirty="0"/>
          </a:p>
        </p:txBody>
      </p:sp>
      <p:sp>
        <p:nvSpPr>
          <p:cNvPr id="4" name="Content Placeholder 3"/>
          <p:cNvSpPr>
            <a:spLocks noGrp="1"/>
          </p:cNvSpPr>
          <p:nvPr>
            <p:ph sz="half" idx="1"/>
          </p:nvPr>
        </p:nvSpPr>
        <p:spPr/>
        <p:txBody>
          <a:bodyPr/>
          <a:lstStyle/>
          <a:p>
            <a:pPr algn="ctr"/>
            <a:endParaRPr lang="en-US" sz="1800" dirty="0" smtClean="0"/>
          </a:p>
          <a:p>
            <a:pPr algn="ctr"/>
            <a:endParaRPr lang="en-US" dirty="0"/>
          </a:p>
        </p:txBody>
      </p:sp>
      <p:sp>
        <p:nvSpPr>
          <p:cNvPr id="5" name="Content Placeholder 4"/>
          <p:cNvSpPr>
            <a:spLocks noGrp="1"/>
          </p:cNvSpPr>
          <p:nvPr>
            <p:ph sz="half" idx="2"/>
          </p:nvPr>
        </p:nvSpPr>
        <p:spPr>
          <a:xfrm>
            <a:off x="0" y="1295400"/>
            <a:ext cx="9144000" cy="4724400"/>
          </a:xfrm>
        </p:spPr>
        <p:txBody>
          <a:bodyPr/>
          <a:lstStyle/>
          <a:p>
            <a:pPr>
              <a:buNone/>
            </a:pPr>
            <a:endParaRPr lang="en-US" sz="1800" dirty="0" smtClean="0"/>
          </a:p>
          <a:p>
            <a:pPr>
              <a:buNone/>
            </a:pPr>
            <a:endParaRPr lang="en-US" sz="1800" dirty="0" smtClean="0"/>
          </a:p>
        </p:txBody>
      </p:sp>
      <p:pic>
        <p:nvPicPr>
          <p:cNvPr id="7" name="Picture 6" descr="1891420_10152434852219058_8734638244715159768_o.jpg"/>
          <p:cNvPicPr>
            <a:picLocks noChangeAspect="1"/>
          </p:cNvPicPr>
          <p:nvPr/>
        </p:nvPicPr>
        <p:blipFill>
          <a:blip r:embed="rId3" cstate="print"/>
          <a:stretch>
            <a:fillRect/>
          </a:stretch>
        </p:blipFill>
        <p:spPr>
          <a:xfrm>
            <a:off x="1295400" y="1600200"/>
            <a:ext cx="6477000" cy="43169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0" y="685800"/>
            <a:ext cx="8229600" cy="1143000"/>
          </a:xfrm>
        </p:spPr>
        <p:txBody>
          <a:bodyPr/>
          <a:lstStyle/>
          <a:p>
            <a:r>
              <a:rPr lang="en-US" sz="3600" b="1" dirty="0" smtClean="0"/>
              <a:t>Funded Projects </a:t>
            </a:r>
            <a:br>
              <a:rPr lang="en-US" sz="3600" b="1" dirty="0" smtClean="0"/>
            </a:br>
            <a:r>
              <a:rPr lang="en-US" sz="3600" b="1" dirty="0" smtClean="0"/>
              <a:t>are Constructed</a:t>
            </a:r>
            <a:endParaRPr lang="en-US" sz="1800" b="1" dirty="0"/>
          </a:p>
        </p:txBody>
      </p:sp>
      <p:sp>
        <p:nvSpPr>
          <p:cNvPr id="4" name="Content Placeholder 3"/>
          <p:cNvSpPr>
            <a:spLocks noGrp="1"/>
          </p:cNvSpPr>
          <p:nvPr>
            <p:ph sz="half" idx="1"/>
          </p:nvPr>
        </p:nvSpPr>
        <p:spPr/>
        <p:txBody>
          <a:bodyPr/>
          <a:lstStyle/>
          <a:p>
            <a:pPr algn="ctr"/>
            <a:endParaRPr lang="en-US" sz="1800" dirty="0" smtClean="0"/>
          </a:p>
          <a:p>
            <a:pPr algn="ctr"/>
            <a:endParaRPr lang="en-US" dirty="0"/>
          </a:p>
        </p:txBody>
      </p:sp>
      <p:sp>
        <p:nvSpPr>
          <p:cNvPr id="5" name="Content Placeholder 4"/>
          <p:cNvSpPr>
            <a:spLocks noGrp="1"/>
          </p:cNvSpPr>
          <p:nvPr>
            <p:ph sz="half" idx="2"/>
          </p:nvPr>
        </p:nvSpPr>
        <p:spPr>
          <a:xfrm>
            <a:off x="0" y="1295400"/>
            <a:ext cx="9144000" cy="4724400"/>
          </a:xfrm>
        </p:spPr>
        <p:txBody>
          <a:bodyPr/>
          <a:lstStyle/>
          <a:p>
            <a:pPr>
              <a:buNone/>
            </a:pPr>
            <a:endParaRPr lang="en-US" sz="1800" dirty="0" smtClean="0"/>
          </a:p>
          <a:p>
            <a:pPr>
              <a:buNone/>
            </a:pPr>
            <a:endParaRPr lang="en-US" sz="1800" dirty="0" smtClean="0"/>
          </a:p>
        </p:txBody>
      </p:sp>
      <p:pic>
        <p:nvPicPr>
          <p:cNvPr id="4098" name="Picture 2" descr="C:\Users\e4ex9pbo\AppData\Local\Microsoft\Windows\Temporary Internet Files\Content.Outlook\AWFQCXA1\8451361841_4d645a6ba5_z.jpg"/>
          <p:cNvPicPr>
            <a:picLocks noChangeAspect="1" noChangeArrowheads="1"/>
          </p:cNvPicPr>
          <p:nvPr/>
        </p:nvPicPr>
        <p:blipFill>
          <a:blip r:embed="rId3" cstate="print"/>
          <a:srcRect/>
          <a:stretch>
            <a:fillRect/>
          </a:stretch>
        </p:blipFill>
        <p:spPr bwMode="auto">
          <a:xfrm>
            <a:off x="1219200" y="2438400"/>
            <a:ext cx="5562600" cy="3711297"/>
          </a:xfrm>
          <a:prstGeom prst="rect">
            <a:avLst/>
          </a:prstGeom>
          <a:noFill/>
        </p:spPr>
      </p:pic>
      <p:pic>
        <p:nvPicPr>
          <p:cNvPr id="8" name="Picture 7" descr="BE%20Lindholm.jpg"/>
          <p:cNvPicPr>
            <a:picLocks noChangeAspect="1"/>
          </p:cNvPicPr>
          <p:nvPr/>
        </p:nvPicPr>
        <p:blipFill>
          <a:blip r:embed="rId4" cstate="print"/>
          <a:stretch>
            <a:fillRect/>
          </a:stretch>
        </p:blipFill>
        <p:spPr>
          <a:xfrm>
            <a:off x="4724400" y="152400"/>
            <a:ext cx="4267200" cy="2840736"/>
          </a:xfrm>
          <a:prstGeom prst="rect">
            <a:avLst/>
          </a:prstGeom>
          <a:ln>
            <a:solidFill>
              <a:schemeClr val="tx1">
                <a:alpha val="71000"/>
              </a:schemeClr>
            </a:solidFill>
          </a:ln>
        </p:spPr>
      </p:pic>
      <p:sp>
        <p:nvSpPr>
          <p:cNvPr id="7" name="Title 5"/>
          <p:cNvSpPr txBox="1">
            <a:spLocks/>
          </p:cNvSpPr>
          <p:nvPr/>
        </p:nvSpPr>
        <p:spPr bwMode="auto">
          <a:xfrm>
            <a:off x="3810000" y="396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err="1" smtClean="0">
                <a:ln>
                  <a:noFill/>
                </a:ln>
                <a:solidFill>
                  <a:schemeClr val="tx2"/>
                </a:solidFill>
                <a:effectLst/>
                <a:uLnTx/>
                <a:uFillTx/>
                <a:latin typeface="Arial" pitchFamily="34" charset="0"/>
                <a:ea typeface="+mj-ea"/>
                <a:cs typeface="Arial" pitchFamily="34" charset="0"/>
              </a:rPr>
              <a:t>Sandbridge</a:t>
            </a:r>
            <a:r>
              <a:rPr kumimoji="0" lang="en-US" sz="1800" b="1" i="0" u="none" strike="noStrike" kern="0" cap="none" spc="0" normalizeH="0" noProof="0" dirty="0" smtClean="0">
                <a:ln>
                  <a:noFill/>
                </a:ln>
                <a:solidFill>
                  <a:schemeClr val="tx2"/>
                </a:solidFill>
                <a:effectLst/>
                <a:uLnTx/>
                <a:uFillTx/>
                <a:latin typeface="Arial" pitchFamily="34" charset="0"/>
                <a:ea typeface="+mj-ea"/>
                <a:cs typeface="Arial" pitchFamily="34" charset="0"/>
              </a:rPr>
              <a:t> Project</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800" b="1" kern="0" baseline="0" dirty="0" smtClean="0">
                <a:solidFill>
                  <a:schemeClr val="tx2"/>
                </a:solidFill>
                <a:ea typeface="+mj-ea"/>
                <a:cs typeface="Arial" pitchFamily="34" charset="0"/>
              </a:rPr>
              <a:t>Virginia</a:t>
            </a:r>
            <a:r>
              <a:rPr lang="en-US" sz="1800" b="1" kern="0" dirty="0" smtClean="0">
                <a:solidFill>
                  <a:schemeClr val="tx2"/>
                </a:solidFill>
                <a:ea typeface="+mj-ea"/>
                <a:cs typeface="Arial" pitchFamily="34" charset="0"/>
              </a:rPr>
              <a:t> Beach</a:t>
            </a:r>
            <a:endParaRPr kumimoji="0" lang="en-US" sz="1050" b="1" i="0" u="none" strike="noStrike" kern="0" cap="none" spc="0" normalizeH="0" baseline="0" noProof="0" dirty="0">
              <a:ln>
                <a:noFill/>
              </a:ln>
              <a:solidFill>
                <a:schemeClr val="tx2"/>
              </a:solidFill>
              <a:effectLst/>
              <a:uLnTx/>
              <a:uFillTx/>
              <a:latin typeface="Arial" pitchFamily="34" charset="0"/>
              <a:ea typeface="+mj-ea"/>
              <a:cs typeface="Arial"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9212</TotalTime>
  <Words>889</Words>
  <Application>Microsoft Office PowerPoint</Application>
  <PresentationFormat>On-screen Show (4:3)</PresentationFormat>
  <Paragraphs>125</Paragraphs>
  <Slides>15</Slides>
  <Notes>7</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Default Design</vt:lpstr>
      <vt:lpstr>1_Custom Design</vt:lpstr>
      <vt:lpstr>Norfolk District, U.S. Army Corps of Engineers  Dutch Dialogues: Virginia – Life at Sea Level  Coastal Resilient Communities  June 19, 2015  Paul B. Olsen, P.E. Colonel, U.S. Army Commanding</vt:lpstr>
      <vt:lpstr>For Context --Three Levels of Effort</vt:lpstr>
      <vt:lpstr>Slide 3</vt:lpstr>
      <vt:lpstr>North Atlantic Coastal Comprehensive Study (NACCS)</vt:lpstr>
      <vt:lpstr>NACCS Describes a  Full Spectrum of Projects</vt:lpstr>
      <vt:lpstr>The NACCS Identified Norfolk</vt:lpstr>
      <vt:lpstr>The Norfolk Study will Authorize “Projects”</vt:lpstr>
      <vt:lpstr>Authorized Projects Await Congressional Appropriations and Non Federal Cost Share</vt:lpstr>
      <vt:lpstr>Funded Projects  are Constructed</vt:lpstr>
      <vt:lpstr>Slide 10</vt:lpstr>
      <vt:lpstr>Our Future?</vt:lpstr>
      <vt:lpstr>Our Future?</vt:lpstr>
      <vt:lpstr>Our Future?</vt:lpstr>
      <vt:lpstr>Our Future?</vt:lpstr>
      <vt:lpstr>Slide 15</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E4PMFMLH</cp:lastModifiedBy>
  <cp:revision>326</cp:revision>
  <dcterms:created xsi:type="dcterms:W3CDTF">2009-05-21T17:19:18Z</dcterms:created>
  <dcterms:modified xsi:type="dcterms:W3CDTF">2015-06-18T18:39:52Z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0008009805000000000001024120</vt:lpwstr>
  </property>
</Properties>
</file>