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Lst>
  <p:notesMasterIdLst>
    <p:notesMasterId r:id="rId20"/>
  </p:notesMasterIdLst>
  <p:handoutMasterIdLst>
    <p:handoutMasterId r:id="rId21"/>
  </p:handoutMasterIdLst>
  <p:sldIdLst>
    <p:sldId id="256" r:id="rId3"/>
    <p:sldId id="313" r:id="rId4"/>
    <p:sldId id="314" r:id="rId5"/>
    <p:sldId id="312" r:id="rId6"/>
    <p:sldId id="287" r:id="rId7"/>
    <p:sldId id="315" r:id="rId8"/>
    <p:sldId id="316" r:id="rId9"/>
    <p:sldId id="264" r:id="rId10"/>
    <p:sldId id="317" r:id="rId11"/>
    <p:sldId id="318" r:id="rId12"/>
    <p:sldId id="319" r:id="rId13"/>
    <p:sldId id="320" r:id="rId14"/>
    <p:sldId id="321" r:id="rId15"/>
    <p:sldId id="322" r:id="rId16"/>
    <p:sldId id="323" r:id="rId17"/>
    <p:sldId id="324" r:id="rId18"/>
    <p:sldId id="290" r:id="rId19"/>
  </p:sldIdLst>
  <p:sldSz cx="9144000" cy="6858000" type="screen4x3"/>
  <p:notesSz cx="6858000" cy="9144000"/>
  <p:defaultTextStyle>
    <a:defPPr>
      <a:defRPr lang="en-US"/>
    </a:defPPr>
    <a:lvl1pPr algn="l" rtl="0" fontAlgn="base">
      <a:spcBef>
        <a:spcPct val="0"/>
      </a:spcBef>
      <a:spcAft>
        <a:spcPct val="0"/>
      </a:spcAft>
      <a:defRPr sz="1300" kern="1200">
        <a:solidFill>
          <a:schemeClr val="tx1"/>
        </a:solidFill>
        <a:latin typeface="Arial" charset="0"/>
        <a:ea typeface="+mn-ea"/>
        <a:cs typeface="+mn-cs"/>
      </a:defRPr>
    </a:lvl1pPr>
    <a:lvl2pPr marL="457200" algn="l" rtl="0" fontAlgn="base">
      <a:spcBef>
        <a:spcPct val="0"/>
      </a:spcBef>
      <a:spcAft>
        <a:spcPct val="0"/>
      </a:spcAft>
      <a:defRPr sz="1300" kern="1200">
        <a:solidFill>
          <a:schemeClr val="tx1"/>
        </a:solidFill>
        <a:latin typeface="Arial" charset="0"/>
        <a:ea typeface="+mn-ea"/>
        <a:cs typeface="+mn-cs"/>
      </a:defRPr>
    </a:lvl2pPr>
    <a:lvl3pPr marL="914400" algn="l" rtl="0" fontAlgn="base">
      <a:spcBef>
        <a:spcPct val="0"/>
      </a:spcBef>
      <a:spcAft>
        <a:spcPct val="0"/>
      </a:spcAft>
      <a:defRPr sz="1300" kern="1200">
        <a:solidFill>
          <a:schemeClr val="tx1"/>
        </a:solidFill>
        <a:latin typeface="Arial" charset="0"/>
        <a:ea typeface="+mn-ea"/>
        <a:cs typeface="+mn-cs"/>
      </a:defRPr>
    </a:lvl3pPr>
    <a:lvl4pPr marL="1371600" algn="l" rtl="0" fontAlgn="base">
      <a:spcBef>
        <a:spcPct val="0"/>
      </a:spcBef>
      <a:spcAft>
        <a:spcPct val="0"/>
      </a:spcAft>
      <a:defRPr sz="1300" kern="1200">
        <a:solidFill>
          <a:schemeClr val="tx1"/>
        </a:solidFill>
        <a:latin typeface="Arial" charset="0"/>
        <a:ea typeface="+mn-ea"/>
        <a:cs typeface="+mn-cs"/>
      </a:defRPr>
    </a:lvl4pPr>
    <a:lvl5pPr marL="1828800" algn="l" rtl="0" fontAlgn="base">
      <a:spcBef>
        <a:spcPct val="0"/>
      </a:spcBef>
      <a:spcAft>
        <a:spcPct val="0"/>
      </a:spcAft>
      <a:defRPr sz="1300" kern="1200">
        <a:solidFill>
          <a:schemeClr val="tx1"/>
        </a:solidFill>
        <a:latin typeface="Arial" charset="0"/>
        <a:ea typeface="+mn-ea"/>
        <a:cs typeface="+mn-cs"/>
      </a:defRPr>
    </a:lvl5pPr>
    <a:lvl6pPr marL="2286000" algn="l" defTabSz="914400" rtl="0" eaLnBrk="1" latinLnBrk="0" hangingPunct="1">
      <a:defRPr sz="1300" kern="1200">
        <a:solidFill>
          <a:schemeClr val="tx1"/>
        </a:solidFill>
        <a:latin typeface="Arial" charset="0"/>
        <a:ea typeface="+mn-ea"/>
        <a:cs typeface="+mn-cs"/>
      </a:defRPr>
    </a:lvl6pPr>
    <a:lvl7pPr marL="2743200" algn="l" defTabSz="914400" rtl="0" eaLnBrk="1" latinLnBrk="0" hangingPunct="1">
      <a:defRPr sz="1300" kern="1200">
        <a:solidFill>
          <a:schemeClr val="tx1"/>
        </a:solidFill>
        <a:latin typeface="Arial" charset="0"/>
        <a:ea typeface="+mn-ea"/>
        <a:cs typeface="+mn-cs"/>
      </a:defRPr>
    </a:lvl7pPr>
    <a:lvl8pPr marL="3200400" algn="l" defTabSz="914400" rtl="0" eaLnBrk="1" latinLnBrk="0" hangingPunct="1">
      <a:defRPr sz="1300" kern="1200">
        <a:solidFill>
          <a:schemeClr val="tx1"/>
        </a:solidFill>
        <a:latin typeface="Arial" charset="0"/>
        <a:ea typeface="+mn-ea"/>
        <a:cs typeface="+mn-cs"/>
      </a:defRPr>
    </a:lvl8pPr>
    <a:lvl9pPr marL="3657600" algn="l" defTabSz="914400" rtl="0" eaLnBrk="1" latinLnBrk="0" hangingPunct="1">
      <a:defRPr sz="13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844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37" autoAdjust="0"/>
    <p:restoredTop sz="94660"/>
  </p:normalViewPr>
  <p:slideViewPr>
    <p:cSldViewPr>
      <p:cViewPr>
        <p:scale>
          <a:sx n="110" d="100"/>
          <a:sy n="110" d="100"/>
        </p:scale>
        <p:origin x="-797" y="293"/>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57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57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57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CEB23E1-A40C-4A6E-B3BD-E8F80A5064E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37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37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37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37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D888909-29D5-4FAA-8BE0-00A5F6E27FE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88909-29D5-4FAA-8BE0-00A5F6E27FE3}"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00A4C9F2-1172-46D9-ADBD-B18D7C57DD36}"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0A4C9F2-1172-46D9-ADBD-B18D7C57DD36}" type="slidenum">
              <a:rPr lang="en-US" smtClean="0"/>
              <a:pPr>
                <a:defRPr/>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21717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36270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6110DAA-980E-49CF-8AEF-5C2A7285CF2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9315324-96D7-492C-8620-104E41F3341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84D9145-526F-44F5-9700-C51C7558B66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CE88A6D-B0E5-42A8-8E44-FF475FEEE5EE}"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667571B-9E11-447E-96D3-A4A49D05E81B}"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1E1E09C-331A-41B0-8CA6-40CF88CB06D1}"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882C702-A908-47E5-B1A7-104656B1E88B}"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97F47D9-9E46-48F8-952F-91339EE8116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D40077C-AF9E-455A-A9E4-D2D9C1D4E903}"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2D8B213-2CDE-46BA-9349-F467C05B279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E9E20C4-9151-4CF4-A5DF-1A5875B190E7}"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sz="1300" dirty="0">
              <a:solidFill>
                <a:srgbClr val="000000"/>
              </a:solidFill>
              <a:latin typeface="Arial" pitchFamily="34"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sz="1300" dirty="0">
              <a:solidFill>
                <a:srgbClr val="000000"/>
              </a:solidFill>
              <a:latin typeface="Arial" pitchFamily="34" charset="0"/>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D4C6EF0-6110-4474-B3A0-6545F5CE6264}"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4" descr="Picture1"/>
          <p:cNvPicPr>
            <a:picLocks noChangeAspect="1" noChangeArrowheads="1"/>
          </p:cNvPicPr>
          <p:nvPr userDrawn="1"/>
        </p:nvPicPr>
        <p:blipFill>
          <a:blip r:embed="rId13" cstate="print"/>
          <a:srcRect t="16766" r="15385" b="11614"/>
          <a:stretch>
            <a:fillRect/>
          </a:stretch>
        </p:blipFill>
        <p:spPr bwMode="auto">
          <a:xfrm>
            <a:off x="3962400" y="4038600"/>
            <a:ext cx="5181600" cy="2819400"/>
          </a:xfrm>
          <a:prstGeom prst="rect">
            <a:avLst/>
          </a:prstGeom>
          <a:noFill/>
          <a:ln w="12700">
            <a:noFill/>
            <a:miter lim="800000"/>
            <a:headEnd/>
            <a:tailEnd/>
          </a:ln>
        </p:spPr>
      </p:pic>
      <p:pic>
        <p:nvPicPr>
          <p:cNvPr id="1066" name="Picture 42" descr="4"/>
          <p:cNvPicPr>
            <a:picLocks noChangeAspect="1" noChangeArrowheads="1"/>
          </p:cNvPicPr>
          <p:nvPr userDrawn="1"/>
        </p:nvPicPr>
        <p:blipFill>
          <a:blip r:embed="rId14" cstate="print"/>
          <a:srcRect r="8102"/>
          <a:stretch>
            <a:fillRect/>
          </a:stretch>
        </p:blipFill>
        <p:spPr bwMode="auto">
          <a:xfrm>
            <a:off x="4572000" y="1600200"/>
            <a:ext cx="4572000" cy="2895600"/>
          </a:xfrm>
          <a:prstGeom prst="rect">
            <a:avLst/>
          </a:prstGeom>
          <a:noFill/>
        </p:spPr>
      </p:pic>
      <p:sp>
        <p:nvSpPr>
          <p:cNvPr id="1043" name="Line 19"/>
          <p:cNvSpPr>
            <a:spLocks noChangeShapeType="1"/>
          </p:cNvSpPr>
          <p:nvPr/>
        </p:nvSpPr>
        <p:spPr bwMode="auto">
          <a:xfrm>
            <a:off x="3886200" y="4495800"/>
            <a:ext cx="5257800" cy="0"/>
          </a:xfrm>
          <a:prstGeom prst="line">
            <a:avLst/>
          </a:prstGeom>
          <a:noFill/>
          <a:ln w="63500">
            <a:solidFill>
              <a:schemeClr val="bg1"/>
            </a:solidFill>
            <a:round/>
            <a:headEnd/>
            <a:tailEnd/>
          </a:ln>
          <a:effectLst/>
        </p:spPr>
        <p:txBody>
          <a:bodyPr/>
          <a:lstStyle/>
          <a:p>
            <a:endParaRPr lang="en-US"/>
          </a:p>
        </p:txBody>
      </p:sp>
      <p:pic>
        <p:nvPicPr>
          <p:cNvPr id="1032" name="Picture 8" descr="USACE_logo"/>
          <p:cNvPicPr>
            <a:picLocks noChangeAspect="1" noChangeArrowheads="1"/>
          </p:cNvPicPr>
          <p:nvPr userDrawn="1"/>
        </p:nvPicPr>
        <p:blipFill>
          <a:blip r:embed="rId15" cstate="print"/>
          <a:srcRect/>
          <a:stretch>
            <a:fillRect/>
          </a:stretch>
        </p:blipFill>
        <p:spPr bwMode="auto">
          <a:xfrm>
            <a:off x="228600" y="5081588"/>
            <a:ext cx="1371600" cy="938213"/>
          </a:xfrm>
          <a:prstGeom prst="rect">
            <a:avLst/>
          </a:prstGeom>
          <a:noFill/>
        </p:spPr>
      </p:pic>
      <p:sp>
        <p:nvSpPr>
          <p:cNvPr id="1026" name="Rectangle 2"/>
          <p:cNvSpPr>
            <a:spLocks noGrp="1" noChangeArrowheads="1"/>
          </p:cNvSpPr>
          <p:nvPr userDrawn="1">
            <p:ph type="title"/>
          </p:nvPr>
        </p:nvSpPr>
        <p:spPr bwMode="auto">
          <a:xfrm>
            <a:off x="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userDrawn="1"/>
        </p:nvSpPr>
        <p:spPr bwMode="auto">
          <a:xfrm>
            <a:off x="136525" y="6096000"/>
            <a:ext cx="3597275" cy="549275"/>
          </a:xfrm>
          <a:prstGeom prst="rect">
            <a:avLst/>
          </a:prstGeom>
          <a:noFill/>
          <a:ln w="9525">
            <a:noFill/>
            <a:miter lim="800000"/>
            <a:headEnd/>
            <a:tailEnd/>
          </a:ln>
          <a:effectLst/>
        </p:spPr>
        <p:txBody>
          <a:bodyPr>
            <a:spAutoFit/>
          </a:bodyPr>
          <a:lstStyle/>
          <a:p>
            <a:r>
              <a:rPr lang="en-US" sz="1200" b="1"/>
              <a:t>US Army Corps of Engineers</a:t>
            </a:r>
          </a:p>
          <a:p>
            <a:r>
              <a:rPr lang="en-US" sz="1800" b="1"/>
              <a:t>BUILDING STRONG</a:t>
            </a:r>
            <a:r>
              <a:rPr lang="en-US" sz="1400" b="1" baseline="-25000"/>
              <a:t>®</a:t>
            </a:r>
          </a:p>
        </p:txBody>
      </p:sp>
      <p:grpSp>
        <p:nvGrpSpPr>
          <p:cNvPr id="1051" name="Group 27"/>
          <p:cNvGrpSpPr>
            <a:grpSpLocks/>
          </p:cNvGrpSpPr>
          <p:nvPr userDrawn="1"/>
        </p:nvGrpSpPr>
        <p:grpSpPr bwMode="auto">
          <a:xfrm>
            <a:off x="0" y="0"/>
            <a:ext cx="9144000" cy="6861175"/>
            <a:chOff x="-1104" y="0"/>
            <a:chExt cx="5760" cy="4322"/>
          </a:xfrm>
        </p:grpSpPr>
        <p:pic>
          <p:nvPicPr>
            <p:cNvPr id="1047" name="Picture 23" descr="ppt_camo_bkgrnd-03"/>
            <p:cNvPicPr>
              <a:picLocks noChangeAspect="1" noChangeArrowheads="1"/>
            </p:cNvPicPr>
            <p:nvPr userDrawn="1"/>
          </p:nvPicPr>
          <p:blipFill>
            <a:blip r:embed="rId16" cstate="print"/>
            <a:srcRect/>
            <a:stretch>
              <a:fillRect/>
            </a:stretch>
          </p:blipFill>
          <p:spPr bwMode="auto">
            <a:xfrm>
              <a:off x="-1104" y="0"/>
              <a:ext cx="5760" cy="4322"/>
            </a:xfrm>
            <a:prstGeom prst="rect">
              <a:avLst/>
            </a:prstGeom>
            <a:noFill/>
          </p:spPr>
        </p:pic>
        <p:pic>
          <p:nvPicPr>
            <p:cNvPr id="1045" name="Picture 21" descr="white_curve"/>
            <p:cNvPicPr>
              <a:picLocks noChangeAspect="1" noChangeArrowheads="1"/>
            </p:cNvPicPr>
            <p:nvPr userDrawn="1"/>
          </p:nvPicPr>
          <p:blipFill>
            <a:blip r:embed="rId17" cstate="print"/>
            <a:srcRect/>
            <a:stretch>
              <a:fillRect/>
            </a:stretch>
          </p:blipFill>
          <p:spPr bwMode="auto">
            <a:xfrm>
              <a:off x="1398" y="990"/>
              <a:ext cx="3258" cy="3330"/>
            </a:xfrm>
            <a:prstGeom prst="rect">
              <a:avLst/>
            </a:prstGeom>
            <a:noFill/>
          </p:spPr>
        </p:pic>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Welcome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1"/>
            </a:lvl1pPr>
          </a:lstStyle>
          <a:p>
            <a:fld id="{CB511DA8-6DC7-4D11-95A3-692B658226D6}" type="slidenum">
              <a:rPr lang="en-US"/>
              <a:pPr/>
              <a:t>‹#›</a:t>
            </a:fld>
            <a:endParaRPr lang="en-US"/>
          </a:p>
        </p:txBody>
      </p:sp>
      <p:pic>
        <p:nvPicPr>
          <p:cNvPr id="3080" name="Picture 8" descr="USACE_logo"/>
          <p:cNvPicPr>
            <a:picLocks noChangeAspect="1" noChangeArrowheads="1"/>
          </p:cNvPicPr>
          <p:nvPr/>
        </p:nvPicPr>
        <p:blipFill>
          <a:blip r:embed="rId15" cstate="print"/>
          <a:srcRect/>
          <a:stretch>
            <a:fillRect/>
          </a:stretch>
        </p:blipFill>
        <p:spPr bwMode="auto">
          <a:xfrm>
            <a:off x="8004175" y="5715000"/>
            <a:ext cx="758825" cy="519113"/>
          </a:xfrm>
          <a:prstGeom prst="rect">
            <a:avLst/>
          </a:prstGeom>
          <a:noFill/>
        </p:spPr>
      </p:pic>
      <p:sp>
        <p:nvSpPr>
          <p:cNvPr id="3081" name="Text Box 9"/>
          <p:cNvSpPr txBox="1">
            <a:spLocks noChangeArrowheads="1"/>
          </p:cNvSpPr>
          <p:nvPr/>
        </p:nvSpPr>
        <p:spPr bwMode="auto">
          <a:xfrm>
            <a:off x="6172200" y="6416675"/>
            <a:ext cx="2606675" cy="212725"/>
          </a:xfrm>
          <a:prstGeom prst="rect">
            <a:avLst/>
          </a:prstGeom>
          <a:noFill/>
          <a:ln w="9525">
            <a:noFill/>
            <a:miter lim="800000"/>
            <a:headEnd/>
            <a:tailEnd/>
          </a:ln>
          <a:effectLst/>
        </p:spPr>
        <p:txBody>
          <a:bodyPr lIns="0" tIns="0" rIns="0" bIns="0">
            <a:spAutoFit/>
          </a:bodyPr>
          <a:lstStyle/>
          <a:p>
            <a:pPr algn="r"/>
            <a:r>
              <a:rPr lang="en-US" sz="1400" b="1"/>
              <a:t>BUILDING STRONG</a:t>
            </a:r>
            <a:r>
              <a:rPr lang="en-US" sz="1400" b="1" baseline="-25000"/>
              <a:t>®</a:t>
            </a:r>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endParaRPr lang="en-US"/>
          </a:p>
        </p:txBody>
      </p:sp>
      <p:sp>
        <p:nvSpPr>
          <p:cNvPr id="3086" name="Text Box 14"/>
          <p:cNvSpPr txBox="1">
            <a:spLocks noChangeArrowheads="1"/>
          </p:cNvSpPr>
          <p:nvPr userDrawn="1"/>
        </p:nvSpPr>
        <p:spPr bwMode="auto">
          <a:xfrm>
            <a:off x="457200" y="6416675"/>
            <a:ext cx="3962400" cy="198438"/>
          </a:xfrm>
          <a:prstGeom prst="rect">
            <a:avLst/>
          </a:prstGeom>
          <a:noFill/>
          <a:ln w="9525">
            <a:noFill/>
            <a:miter lim="800000"/>
            <a:headEnd/>
            <a:tailEnd/>
          </a:ln>
          <a:effectLst/>
        </p:spPr>
        <p:txBody>
          <a:bodyPr lIns="0" tIns="0" rIns="0" bIns="0">
            <a:spAutoFit/>
          </a:bodyPr>
          <a:lstStyle/>
          <a:p>
            <a:r>
              <a:rPr lang="en-US" b="1"/>
              <a:t>US Army Corps of Engineers – Norfolk District</a:t>
            </a:r>
            <a:endParaRPr lang="en-US" b="1" baseline="-250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ctr" rtl="0" fontAlgn="base">
        <a:spcBef>
          <a:spcPct val="0"/>
        </a:spcBef>
        <a:spcAft>
          <a:spcPct val="0"/>
        </a:spcAft>
        <a:defRPr sz="3200" b="1" baseline="0">
          <a:solidFill>
            <a:schemeClr val="tx2"/>
          </a:solidFill>
          <a:latin typeface="+mj-lt"/>
          <a:ea typeface="+mj-ea"/>
          <a:cs typeface="+mj-cs"/>
        </a:defRPr>
      </a:lvl1pPr>
      <a:lvl2pPr algn="ctr" rtl="0" fontAlgn="base">
        <a:spcBef>
          <a:spcPct val="0"/>
        </a:spcBef>
        <a:spcAft>
          <a:spcPct val="0"/>
        </a:spcAft>
        <a:defRPr sz="3200" b="1">
          <a:solidFill>
            <a:schemeClr val="tx2"/>
          </a:solidFill>
          <a:latin typeface="Arial" charset="0"/>
        </a:defRPr>
      </a:lvl2pPr>
      <a:lvl3pPr algn="ctr" rtl="0" fontAlgn="base">
        <a:spcBef>
          <a:spcPct val="0"/>
        </a:spcBef>
        <a:spcAft>
          <a:spcPct val="0"/>
        </a:spcAft>
        <a:defRPr sz="3200" b="1">
          <a:solidFill>
            <a:schemeClr val="tx2"/>
          </a:solidFill>
          <a:latin typeface="Arial" charset="0"/>
        </a:defRPr>
      </a:lvl3pPr>
      <a:lvl4pPr algn="ctr" rtl="0" fontAlgn="base">
        <a:spcBef>
          <a:spcPct val="0"/>
        </a:spcBef>
        <a:spcAft>
          <a:spcPct val="0"/>
        </a:spcAft>
        <a:defRPr sz="3200" b="1">
          <a:solidFill>
            <a:schemeClr val="tx2"/>
          </a:solidFill>
          <a:latin typeface="Arial" charset="0"/>
        </a:defRPr>
      </a:lvl4pPr>
      <a:lvl5pPr algn="ctr" rtl="0" fontAlgn="base">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b="1">
          <a:solidFill>
            <a:schemeClr val="tx1"/>
          </a:solidFill>
          <a:latin typeface="+mn-lt"/>
        </a:defRPr>
      </a:lvl2pPr>
      <a:lvl3pPr marL="1143000" indent="-228600" algn="l" rtl="0" fontAlgn="base">
        <a:spcBef>
          <a:spcPct val="20000"/>
        </a:spcBef>
        <a:spcAft>
          <a:spcPct val="0"/>
        </a:spcAft>
        <a:buChar char="•"/>
        <a:defRPr sz="2000" b="1">
          <a:solidFill>
            <a:schemeClr val="tx1"/>
          </a:solidFill>
          <a:latin typeface="+mn-lt"/>
        </a:defRPr>
      </a:lvl3pPr>
      <a:lvl4pPr marL="1600200" indent="-228600" algn="l" rtl="0" fontAlgn="base">
        <a:spcBef>
          <a:spcPct val="20000"/>
        </a:spcBef>
        <a:spcAft>
          <a:spcPct val="0"/>
        </a:spcAft>
        <a:buChar char="•"/>
        <a:defRPr b="1">
          <a:solidFill>
            <a:schemeClr val="tx1"/>
          </a:solidFill>
          <a:latin typeface="+mn-lt"/>
        </a:defRPr>
      </a:lvl4pPr>
      <a:lvl5pPr marL="2057400" indent="-228600" algn="l" rtl="0" fontAlgn="base">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0" y="152400"/>
            <a:ext cx="8610600" cy="1600200"/>
          </a:xfrm>
          <a:ln w="3175"/>
          <a:effectLst>
            <a:outerShdw blurRad="50800" dist="38100" dir="2700000" algn="tl" rotWithShape="0">
              <a:prstClr val="black">
                <a:alpha val="40000"/>
              </a:prstClr>
            </a:outerShdw>
          </a:effectLst>
        </p:spPr>
        <p:txBody>
          <a:bodyPr/>
          <a:lstStyle/>
          <a:p>
            <a:pPr algn="ctr"/>
            <a:r>
              <a:rPr lang="en-US" sz="3200" dirty="0" smtClean="0">
                <a:ln w="12700">
                  <a:solidFill>
                    <a:schemeClr val="tx1"/>
                  </a:solidFill>
                </a:ln>
                <a:solidFill>
                  <a:srgbClr val="C00000"/>
                </a:solidFill>
                <a:latin typeface="Times New Roman" pitchFamily="18" charset="0"/>
                <a:cs typeface="Times New Roman" pitchFamily="18" charset="0"/>
              </a:rPr>
              <a:t>Eastern Shore VA</a:t>
            </a:r>
            <a:br>
              <a:rPr lang="en-US" sz="3200" dirty="0" smtClean="0">
                <a:ln w="12700">
                  <a:solidFill>
                    <a:schemeClr val="tx1"/>
                  </a:solidFill>
                </a:ln>
                <a:solidFill>
                  <a:srgbClr val="C00000"/>
                </a:solidFill>
                <a:latin typeface="Times New Roman" pitchFamily="18" charset="0"/>
                <a:cs typeface="Times New Roman" pitchFamily="18" charset="0"/>
              </a:rPr>
            </a:br>
            <a:r>
              <a:rPr lang="en-US" sz="3200" dirty="0" smtClean="0">
                <a:ln w="12700">
                  <a:solidFill>
                    <a:schemeClr val="tx1"/>
                  </a:solidFill>
                </a:ln>
                <a:solidFill>
                  <a:srgbClr val="C00000"/>
                </a:solidFill>
                <a:latin typeface="Times New Roman" pitchFamily="18" charset="0"/>
                <a:cs typeface="Times New Roman" pitchFamily="18" charset="0"/>
              </a:rPr>
              <a:t>Superstorm Sandy Recovery</a:t>
            </a:r>
            <a:br>
              <a:rPr lang="en-US" sz="3200" dirty="0" smtClean="0">
                <a:ln w="12700">
                  <a:solidFill>
                    <a:schemeClr val="tx1"/>
                  </a:solidFill>
                </a:ln>
                <a:solidFill>
                  <a:srgbClr val="C00000"/>
                </a:solidFill>
                <a:latin typeface="Times New Roman" pitchFamily="18" charset="0"/>
                <a:cs typeface="Times New Roman" pitchFamily="18" charset="0"/>
              </a:rPr>
            </a:br>
            <a:r>
              <a:rPr lang="en-US" sz="3200" dirty="0" smtClean="0">
                <a:ln w="12700">
                  <a:solidFill>
                    <a:schemeClr val="tx1"/>
                  </a:solidFill>
                </a:ln>
                <a:solidFill>
                  <a:srgbClr val="C00000"/>
                </a:solidFill>
                <a:latin typeface="Times New Roman" pitchFamily="18" charset="0"/>
                <a:cs typeface="Times New Roman" pitchFamily="18" charset="0"/>
              </a:rPr>
              <a:t>WCV Dredging: Segment Prioritization</a:t>
            </a:r>
            <a:endParaRPr lang="en-US" sz="3200" dirty="0">
              <a:ln w="12700">
                <a:solidFill>
                  <a:schemeClr val="tx1"/>
                </a:solidFill>
              </a:ln>
              <a:solidFill>
                <a:srgbClr val="C00000"/>
              </a:solidFill>
              <a:latin typeface="Times New Roman" pitchFamily="18" charset="0"/>
              <a:cs typeface="Times New Roman" pitchFamily="18" charset="0"/>
            </a:endParaRPr>
          </a:p>
        </p:txBody>
      </p:sp>
      <p:sp>
        <p:nvSpPr>
          <p:cNvPr id="4100" name="Text Box 4"/>
          <p:cNvSpPr txBox="1">
            <a:spLocks noChangeArrowheads="1"/>
          </p:cNvSpPr>
          <p:nvPr/>
        </p:nvSpPr>
        <p:spPr bwMode="auto">
          <a:xfrm>
            <a:off x="76200" y="2209800"/>
            <a:ext cx="5029200" cy="2339102"/>
          </a:xfrm>
          <a:prstGeom prst="rect">
            <a:avLst/>
          </a:prstGeom>
          <a:noFill/>
          <a:ln w="9525">
            <a:noFill/>
            <a:miter lim="800000"/>
            <a:headEnd/>
            <a:tailEnd/>
          </a:ln>
          <a:effectLst/>
        </p:spPr>
        <p:txBody>
          <a:bodyPr wrap="square">
            <a:spAutoFit/>
          </a:bodyPr>
          <a:lstStyle/>
          <a:p>
            <a:pPr>
              <a:spcBef>
                <a:spcPct val="50000"/>
              </a:spcBef>
            </a:pPr>
            <a:endParaRPr lang="en-US" sz="2000" b="1" dirty="0" smtClean="0">
              <a:latin typeface="+mj-lt"/>
            </a:endParaRPr>
          </a:p>
          <a:p>
            <a:pPr>
              <a:spcBef>
                <a:spcPts val="0"/>
              </a:spcBef>
            </a:pPr>
            <a:r>
              <a:rPr lang="en-US" sz="2200" b="1" dirty="0" smtClean="0">
                <a:latin typeface="+mj-lt"/>
                <a:cs typeface="Times New Roman" pitchFamily="18" charset="0"/>
              </a:rPr>
              <a:t>Eastern Shore Community College</a:t>
            </a:r>
          </a:p>
          <a:p>
            <a:pPr>
              <a:spcBef>
                <a:spcPts val="0"/>
              </a:spcBef>
            </a:pPr>
            <a:r>
              <a:rPr lang="en-US" sz="2200" b="1" dirty="0" smtClean="0">
                <a:latin typeface="+mj-lt"/>
                <a:cs typeface="Times New Roman" pitchFamily="18" charset="0"/>
              </a:rPr>
              <a:t>Workforce Development Center</a:t>
            </a:r>
          </a:p>
          <a:p>
            <a:pPr>
              <a:spcBef>
                <a:spcPts val="0"/>
              </a:spcBef>
            </a:pPr>
            <a:r>
              <a:rPr lang="en-US" sz="2200" b="1" dirty="0" smtClean="0">
                <a:latin typeface="+mj-lt"/>
                <a:cs typeface="Times New Roman" pitchFamily="18" charset="0"/>
              </a:rPr>
              <a:t>Melfa, Virginia</a:t>
            </a:r>
          </a:p>
          <a:p>
            <a:pPr>
              <a:spcBef>
                <a:spcPct val="50000"/>
              </a:spcBef>
            </a:pPr>
            <a:endParaRPr lang="en-US" sz="2000" b="1" dirty="0" smtClean="0">
              <a:latin typeface="Calisto MT" pitchFamily="18" charset="0"/>
            </a:endParaRPr>
          </a:p>
          <a:p>
            <a:pPr>
              <a:spcBef>
                <a:spcPct val="50000"/>
              </a:spcBef>
            </a:pPr>
            <a:r>
              <a:rPr lang="en-US" sz="2000" b="1" dirty="0" smtClean="0">
                <a:latin typeface="Arial" pitchFamily="34" charset="0"/>
                <a:cs typeface="Arial" pitchFamily="34" charset="0"/>
              </a:rPr>
              <a:t>August 16, 2013</a:t>
            </a:r>
            <a:endParaRPr lang="en-US" sz="2000" b="1" dirty="0">
              <a:latin typeface="Arial" pitchFamily="34" charset="0"/>
              <a:cs typeface="Arial" pitchFamily="34" charset="0"/>
            </a:endParaRPr>
          </a:p>
        </p:txBody>
      </p:sp>
      <p:sp>
        <p:nvSpPr>
          <p:cNvPr id="4" name="Rectangle 3"/>
          <p:cNvSpPr/>
          <p:nvPr/>
        </p:nvSpPr>
        <p:spPr>
          <a:xfrm>
            <a:off x="152400" y="4953000"/>
            <a:ext cx="4572000" cy="954107"/>
          </a:xfrm>
          <a:prstGeom prst="rect">
            <a:avLst/>
          </a:prstGeom>
        </p:spPr>
        <p:txBody>
          <a:bodyPr>
            <a:spAutoFit/>
          </a:bodyPr>
          <a:lstStyle/>
          <a:p>
            <a:pPr>
              <a:spcBef>
                <a:spcPct val="50000"/>
              </a:spcBef>
            </a:pPr>
            <a:r>
              <a:rPr lang="en-US" sz="1400" b="1" i="1" dirty="0" smtClean="0">
                <a:solidFill>
                  <a:srgbClr val="002060"/>
                </a:solidFill>
                <a:latin typeface="Calisto MT" pitchFamily="18" charset="0"/>
              </a:rPr>
              <a:t>“</a:t>
            </a:r>
            <a:r>
              <a:rPr lang="en-US" sz="1400" b="1" i="1" dirty="0" smtClean="0">
                <a:solidFill>
                  <a:srgbClr val="002060"/>
                </a:solidFill>
                <a:latin typeface="Arial" pitchFamily="34" charset="0"/>
                <a:cs typeface="Arial" pitchFamily="34" charset="0"/>
              </a:rPr>
              <a:t>A Unified Voice for Navigation, Project Prioritization, and the Future Success of Waterborne Commerce on Virginia’s Eastern Shore”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0" y="274638"/>
            <a:ext cx="8839200" cy="792162"/>
          </a:xfrm>
        </p:spPr>
        <p:txBody>
          <a:bodyPr/>
          <a:lstStyle/>
          <a:p>
            <a:pPr eaLnBrk="1" hangingPunct="1">
              <a:defRPr/>
            </a:pPr>
            <a:r>
              <a:rPr lang="en-US" sz="400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Local Sponsor Furnished Information</a:t>
            </a:r>
            <a:endParaRPr lang="en-US" sz="4000" dirty="0" smtClean="0">
              <a:solidFill>
                <a:srgbClr val="C00000"/>
              </a:solidFill>
              <a:latin typeface="Times New Roman" pitchFamily="18" charset="0"/>
              <a:cs typeface="Times New Roman" pitchFamily="18" charset="0"/>
            </a:endParaRPr>
          </a:p>
        </p:txBody>
      </p:sp>
      <p:sp>
        <p:nvSpPr>
          <p:cNvPr id="9219" name="Content Placeholder 3"/>
          <p:cNvSpPr>
            <a:spLocks noGrp="1"/>
          </p:cNvSpPr>
          <p:nvPr>
            <p:ph sz="half" idx="4294967295"/>
          </p:nvPr>
        </p:nvSpPr>
        <p:spPr>
          <a:xfrm>
            <a:off x="4648200" y="1066800"/>
            <a:ext cx="3124200" cy="838200"/>
          </a:xfrm>
        </p:spPr>
        <p:txBody>
          <a:bodyPr/>
          <a:lstStyle/>
          <a:p>
            <a:pPr algn="ctr" eaLnBrk="1" hangingPunct="1">
              <a:buFontTx/>
              <a:buNone/>
            </a:pPr>
            <a:r>
              <a:rPr lang="en-US" sz="2000" dirty="0" smtClean="0"/>
              <a:t>Annual Average</a:t>
            </a:r>
          </a:p>
          <a:p>
            <a:pPr algn="ctr" eaLnBrk="1" hangingPunct="1">
              <a:buFontTx/>
              <a:buNone/>
            </a:pPr>
            <a:r>
              <a:rPr lang="en-US" sz="2000" dirty="0" smtClean="0"/>
              <a:t>Shellfish Harvest Data</a:t>
            </a:r>
          </a:p>
          <a:p>
            <a:pPr eaLnBrk="1" hangingPunct="1"/>
            <a:endParaRPr lang="en-US" dirty="0" smtClean="0"/>
          </a:p>
          <a:p>
            <a:pPr eaLnBrk="1" hangingPunct="1"/>
            <a:endParaRPr lang="en-US" dirty="0" smtClean="0"/>
          </a:p>
        </p:txBody>
      </p:sp>
      <p:sp>
        <p:nvSpPr>
          <p:cNvPr id="9221" name="Content Placeholder 3"/>
          <p:cNvSpPr>
            <a:spLocks noGrp="1"/>
          </p:cNvSpPr>
          <p:nvPr>
            <p:ph sz="half" idx="4294967295"/>
          </p:nvPr>
        </p:nvSpPr>
        <p:spPr>
          <a:xfrm>
            <a:off x="0" y="1066800"/>
            <a:ext cx="4040188" cy="914400"/>
          </a:xfrm>
        </p:spPr>
        <p:txBody>
          <a:bodyPr/>
          <a:lstStyle/>
          <a:p>
            <a:pPr algn="ctr" eaLnBrk="1" hangingPunct="1">
              <a:buFontTx/>
              <a:buNone/>
            </a:pPr>
            <a:r>
              <a:rPr lang="en-US" sz="2000" dirty="0" smtClean="0"/>
              <a:t>Annual Average </a:t>
            </a:r>
          </a:p>
          <a:p>
            <a:pPr algn="ctr" eaLnBrk="1" hangingPunct="1">
              <a:buFontTx/>
              <a:buNone/>
            </a:pPr>
            <a:r>
              <a:rPr lang="en-US" sz="2000" dirty="0" smtClean="0"/>
              <a:t>Oyster Harvest Data</a:t>
            </a:r>
          </a:p>
          <a:p>
            <a:pPr eaLnBrk="1" hangingPunct="1"/>
            <a:endParaRPr lang="en-US" dirty="0" smtClean="0"/>
          </a:p>
          <a:p>
            <a:pPr eaLnBrk="1" hangingPunct="1"/>
            <a:endParaRPr lang="en-US" dirty="0" smtClean="0"/>
          </a:p>
        </p:txBody>
      </p:sp>
      <p:pic>
        <p:nvPicPr>
          <p:cNvPr id="9220" name="Picture 10" descr="C:\Users\E4TODDHS\AppData\Local\Microsoft\Windows\Temporary Internet Files\Content.Outlook\GR9KC93A\photo (76).JPG"/>
          <p:cNvPicPr>
            <a:picLocks noChangeAspect="1" noChangeArrowheads="1"/>
          </p:cNvPicPr>
          <p:nvPr/>
        </p:nvPicPr>
        <p:blipFill>
          <a:blip r:embed="rId2" cstate="print"/>
          <a:srcRect/>
          <a:stretch>
            <a:fillRect/>
          </a:stretch>
        </p:blipFill>
        <p:spPr bwMode="auto">
          <a:xfrm>
            <a:off x="4648200" y="1981200"/>
            <a:ext cx="3143250" cy="4191000"/>
          </a:xfrm>
          <a:prstGeom prst="rect">
            <a:avLst/>
          </a:prstGeom>
          <a:noFill/>
          <a:ln w="9525">
            <a:noFill/>
            <a:miter lim="800000"/>
            <a:headEnd/>
            <a:tailEnd/>
          </a:ln>
        </p:spPr>
      </p:pic>
      <p:pic>
        <p:nvPicPr>
          <p:cNvPr id="9222" name="Picture 11" descr="C:\Users\E4TODDHS\AppData\Local\Microsoft\Windows\Temporary Internet Files\Content.Outlook\GR9KC93A\photo (73).JPG"/>
          <p:cNvPicPr>
            <a:picLocks noChangeAspect="1" noChangeArrowheads="1"/>
          </p:cNvPicPr>
          <p:nvPr/>
        </p:nvPicPr>
        <p:blipFill>
          <a:blip r:embed="rId3" cstate="print"/>
          <a:srcRect/>
          <a:stretch>
            <a:fillRect/>
          </a:stretch>
        </p:blipFill>
        <p:spPr bwMode="auto">
          <a:xfrm>
            <a:off x="609600" y="1981200"/>
            <a:ext cx="3143250" cy="4191000"/>
          </a:xfrm>
          <a:prstGeom prst="rect">
            <a:avLst/>
          </a:prstGeom>
          <a:noFill/>
          <a:ln w="9525">
            <a:noFill/>
            <a:miter lim="800000"/>
            <a:headEnd/>
            <a:tailEnd/>
          </a:ln>
        </p:spPr>
      </p:pic>
      <p:sp>
        <p:nvSpPr>
          <p:cNvPr id="7" name="Slide Number Placeholder 6"/>
          <p:cNvSpPr>
            <a:spLocks noGrp="1"/>
          </p:cNvSpPr>
          <p:nvPr>
            <p:ph type="sldNum" sz="quarter" idx="10"/>
          </p:nvPr>
        </p:nvSpPr>
        <p:spPr/>
        <p:txBody>
          <a:bodyPr/>
          <a:lstStyle/>
          <a:p>
            <a:fld id="{2882C702-A908-47E5-B1A7-104656B1E88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0" y="274638"/>
            <a:ext cx="9144000" cy="1143000"/>
          </a:xfrm>
        </p:spPr>
        <p:txBody>
          <a:bodyPr/>
          <a:lstStyle/>
          <a:p>
            <a:pPr eaLnBrk="1" hangingPunct="1">
              <a:defRPr/>
            </a:pPr>
            <a:r>
              <a:rPr lang="en-US" sz="360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Project Prioritization Criteria 1</a:t>
            </a:r>
            <a:endParaRPr lang="en-US" sz="3600" dirty="0" smtClean="0">
              <a:solidFill>
                <a:srgbClr val="C00000"/>
              </a:solidFill>
              <a:latin typeface="Times New Roman" pitchFamily="18" charset="0"/>
              <a:cs typeface="Times New Roman" pitchFamily="18" charset="0"/>
            </a:endParaRPr>
          </a:p>
        </p:txBody>
      </p:sp>
      <p:sp>
        <p:nvSpPr>
          <p:cNvPr id="10243" name="Content Placeholder 3"/>
          <p:cNvSpPr>
            <a:spLocks noGrp="1"/>
          </p:cNvSpPr>
          <p:nvPr>
            <p:ph sz="half" idx="4294967295"/>
          </p:nvPr>
        </p:nvSpPr>
        <p:spPr>
          <a:xfrm>
            <a:off x="4495800" y="1371600"/>
            <a:ext cx="4495799" cy="4343400"/>
          </a:xfrm>
        </p:spPr>
        <p:txBody>
          <a:bodyPr/>
          <a:lstStyle/>
          <a:p>
            <a:pPr eaLnBrk="1" hangingPunct="1"/>
            <a:r>
              <a:rPr lang="en-US" sz="2600" dirty="0" smtClean="0"/>
              <a:t>Sensitive to US Coast Guard navigation aid maintenance capability</a:t>
            </a:r>
          </a:p>
          <a:p>
            <a:pPr eaLnBrk="1" hangingPunct="1"/>
            <a:r>
              <a:rPr lang="en-US" sz="2600" dirty="0" smtClean="0"/>
              <a:t>Dredged material placement site capacity</a:t>
            </a:r>
          </a:p>
          <a:p>
            <a:pPr eaLnBrk="1" hangingPunct="1"/>
            <a:r>
              <a:rPr lang="en-US" sz="2600" dirty="0" smtClean="0"/>
              <a:t>Environmental permits</a:t>
            </a:r>
          </a:p>
          <a:p>
            <a:pPr eaLnBrk="1" hangingPunct="1"/>
            <a:r>
              <a:rPr lang="en-US" sz="2600" dirty="0" smtClean="0"/>
              <a:t>Resource time of year restrictions</a:t>
            </a:r>
          </a:p>
          <a:p>
            <a:pPr eaLnBrk="1" hangingPunct="1"/>
            <a:r>
              <a:rPr lang="en-US" sz="2600" dirty="0" smtClean="0"/>
              <a:t>Project commercial usage</a:t>
            </a:r>
          </a:p>
          <a:p>
            <a:pPr eaLnBrk="1" hangingPunct="1"/>
            <a:endParaRPr lang="en-US" dirty="0" smtClean="0"/>
          </a:p>
          <a:p>
            <a:pPr eaLnBrk="1" hangingPunct="1"/>
            <a:endParaRPr lang="en-US" dirty="0" smtClean="0"/>
          </a:p>
        </p:txBody>
      </p:sp>
      <p:pic>
        <p:nvPicPr>
          <p:cNvPr id="10245" name="Picture 13" descr="C:\Users\E4TODDHS\AppData\Local\Microsoft\Windows\Temporary Internet Files\Content.Outlook\GR9KC93A\photo (81).JPG"/>
          <p:cNvPicPr>
            <a:picLocks noChangeAspect="1" noChangeArrowheads="1"/>
          </p:cNvPicPr>
          <p:nvPr/>
        </p:nvPicPr>
        <p:blipFill>
          <a:blip r:embed="rId2" cstate="print"/>
          <a:srcRect/>
          <a:stretch>
            <a:fillRect/>
          </a:stretch>
        </p:blipFill>
        <p:spPr bwMode="auto">
          <a:xfrm>
            <a:off x="685800" y="1752600"/>
            <a:ext cx="3581400" cy="3581400"/>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fld id="{2882C702-A908-47E5-B1A7-104656B1E88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defRPr/>
            </a:pPr>
            <a:r>
              <a:rPr lang="en-US" sz="360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Project Prioritization Criteria 2</a:t>
            </a:r>
            <a:endParaRPr lang="en-US" sz="3600" dirty="0" smtClean="0">
              <a:solidFill>
                <a:srgbClr val="C00000"/>
              </a:solidFill>
              <a:latin typeface="Times New Roman" pitchFamily="18" charset="0"/>
              <a:cs typeface="Times New Roman" pitchFamily="18" charset="0"/>
            </a:endParaRPr>
          </a:p>
        </p:txBody>
      </p:sp>
      <p:sp>
        <p:nvSpPr>
          <p:cNvPr id="11267" name="Content Placeholder 3"/>
          <p:cNvSpPr>
            <a:spLocks noGrp="1"/>
          </p:cNvSpPr>
          <p:nvPr>
            <p:ph idx="1"/>
          </p:nvPr>
        </p:nvSpPr>
        <p:spPr>
          <a:xfrm>
            <a:off x="457200" y="1600200"/>
            <a:ext cx="8229600" cy="4038600"/>
          </a:xfrm>
        </p:spPr>
        <p:txBody>
          <a:bodyPr/>
          <a:lstStyle/>
          <a:p>
            <a:pPr eaLnBrk="1" hangingPunct="1"/>
            <a:r>
              <a:rPr lang="en-US" dirty="0" smtClean="0"/>
              <a:t>Any identified dredging area must be a segment within the authorized Waterway on the Coast of Virginia (Virginia Inside Passage) project.</a:t>
            </a:r>
          </a:p>
          <a:p>
            <a:pPr eaLnBrk="1" hangingPunct="1">
              <a:buNone/>
            </a:pPr>
            <a:endParaRPr lang="en-US" dirty="0" smtClean="0"/>
          </a:p>
          <a:p>
            <a:pPr eaLnBrk="1" hangingPunct="1"/>
            <a:r>
              <a:rPr lang="en-US" dirty="0" smtClean="0"/>
              <a:t>Seaside tributaries and Bayside Federal navigation channels are excluded and not eligible for consideration under the current criteria. </a:t>
            </a:r>
          </a:p>
          <a:p>
            <a:pPr eaLnBrk="1" hangingPunct="1"/>
            <a:endParaRPr lang="en-US" dirty="0" smtClean="0"/>
          </a:p>
        </p:txBody>
      </p:sp>
      <p:sp>
        <p:nvSpPr>
          <p:cNvPr id="4" name="Slide Number Placeholder 3"/>
          <p:cNvSpPr>
            <a:spLocks noGrp="1"/>
          </p:cNvSpPr>
          <p:nvPr>
            <p:ph type="sldNum" sz="quarter" idx="10"/>
          </p:nvPr>
        </p:nvSpPr>
        <p:spPr/>
        <p:txBody>
          <a:bodyPr/>
          <a:lstStyle/>
          <a:p>
            <a:fld id="{29315324-96D7-492C-8620-104E41F33419}"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0" y="274638"/>
            <a:ext cx="8839200" cy="1143000"/>
          </a:xfrm>
        </p:spPr>
        <p:txBody>
          <a:bodyPr/>
          <a:lstStyle/>
          <a:p>
            <a:pPr eaLnBrk="1" hangingPunct="1">
              <a:defRPr/>
            </a:pPr>
            <a:r>
              <a:rPr lang="en-US" sz="360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In-Meeting Prioritization Process</a:t>
            </a:r>
            <a:endParaRPr lang="en-US" sz="3600" dirty="0" smtClean="0">
              <a:solidFill>
                <a:srgbClr val="C00000"/>
              </a:solidFill>
              <a:latin typeface="Times New Roman" pitchFamily="18" charset="0"/>
              <a:cs typeface="Times New Roman" pitchFamily="18" charset="0"/>
            </a:endParaRPr>
          </a:p>
        </p:txBody>
      </p:sp>
      <p:sp>
        <p:nvSpPr>
          <p:cNvPr id="12291" name="Content Placeholder 3"/>
          <p:cNvSpPr>
            <a:spLocks noGrp="1"/>
          </p:cNvSpPr>
          <p:nvPr>
            <p:ph sz="half" idx="4294967295"/>
          </p:nvPr>
        </p:nvSpPr>
        <p:spPr>
          <a:xfrm>
            <a:off x="152400" y="1524000"/>
            <a:ext cx="3962400" cy="4724400"/>
          </a:xfrm>
        </p:spPr>
        <p:txBody>
          <a:bodyPr/>
          <a:lstStyle/>
          <a:p>
            <a:pPr eaLnBrk="1" hangingPunct="1"/>
            <a:r>
              <a:rPr lang="en-US" sz="1800" dirty="0" smtClean="0"/>
              <a:t>Identified key areas on the WCV that need dredging. </a:t>
            </a:r>
          </a:p>
          <a:p>
            <a:pPr eaLnBrk="1" hangingPunct="1"/>
            <a:r>
              <a:rPr lang="en-US" sz="1800" dirty="0" smtClean="0"/>
              <a:t>Each area considered with respect to criteria on slides 3 and 4.</a:t>
            </a:r>
          </a:p>
          <a:p>
            <a:pPr eaLnBrk="1" hangingPunct="1"/>
            <a:r>
              <a:rPr lang="en-US" sz="1800" dirty="0" smtClean="0"/>
              <a:t>Prioritization </a:t>
            </a:r>
            <a:r>
              <a:rPr lang="en-US" sz="1800" dirty="0" smtClean="0"/>
              <a:t>process: Considered need and usage of each shoaled area.</a:t>
            </a:r>
            <a:endParaRPr lang="en-US" sz="1800" dirty="0" smtClean="0"/>
          </a:p>
          <a:p>
            <a:pPr eaLnBrk="1" hangingPunct="1"/>
            <a:r>
              <a:rPr lang="en-US" sz="1800" dirty="0" smtClean="0"/>
              <a:t>Each represented group queried to verify rationale.</a:t>
            </a:r>
          </a:p>
          <a:p>
            <a:pPr eaLnBrk="1" hangingPunct="1"/>
            <a:r>
              <a:rPr lang="en-US" sz="1800" dirty="0" smtClean="0"/>
              <a:t>Group consensus used to identify one shoal to begin efforts to dredge in near future.</a:t>
            </a:r>
          </a:p>
          <a:p>
            <a:pPr eaLnBrk="1" hangingPunct="1"/>
            <a:r>
              <a:rPr lang="en-US" sz="1800" dirty="0" smtClean="0"/>
              <a:t>Need survey and map of the full length of WCV.</a:t>
            </a:r>
          </a:p>
          <a:p>
            <a:pPr eaLnBrk="1" hangingPunct="1">
              <a:buNone/>
            </a:pPr>
            <a:endParaRPr lang="en-US" sz="1800" dirty="0" smtClean="0"/>
          </a:p>
        </p:txBody>
      </p:sp>
      <p:sp>
        <p:nvSpPr>
          <p:cNvPr id="12293" name="Content Placeholder 3"/>
          <p:cNvSpPr>
            <a:spLocks noGrp="1"/>
          </p:cNvSpPr>
          <p:nvPr>
            <p:ph sz="half" idx="4294967295"/>
          </p:nvPr>
        </p:nvSpPr>
        <p:spPr>
          <a:xfrm>
            <a:off x="4343400" y="1143000"/>
            <a:ext cx="4571999" cy="457200"/>
          </a:xfrm>
        </p:spPr>
        <p:txBody>
          <a:bodyPr anchor="ctr"/>
          <a:lstStyle/>
          <a:p>
            <a:pPr algn="ctr" eaLnBrk="1" hangingPunct="1">
              <a:buFontTx/>
              <a:buNone/>
            </a:pPr>
            <a:r>
              <a:rPr lang="en-US" dirty="0" smtClean="0"/>
              <a:t> </a:t>
            </a:r>
            <a:r>
              <a:rPr lang="en-US" sz="2000" i="1" dirty="0" smtClean="0">
                <a:latin typeface="Times New Roman" pitchFamily="18" charset="0"/>
                <a:cs typeface="Times New Roman" pitchFamily="18" charset="0"/>
              </a:rPr>
              <a:t>Excerpt of meeting map with markups</a:t>
            </a:r>
          </a:p>
        </p:txBody>
      </p:sp>
      <p:pic>
        <p:nvPicPr>
          <p:cNvPr id="12292" name="Picture 7" descr="C:\Users\E4TODDHS\AppData\Local\Microsoft\Windows\Temporary Internet Files\Content.Outlook\GR9KC93A\photo (69).JPG"/>
          <p:cNvPicPr>
            <a:picLocks noChangeAspect="1" noChangeArrowheads="1"/>
          </p:cNvPicPr>
          <p:nvPr/>
        </p:nvPicPr>
        <p:blipFill>
          <a:blip r:embed="rId2" cstate="print"/>
          <a:srcRect/>
          <a:stretch>
            <a:fillRect/>
          </a:stretch>
        </p:blipFill>
        <p:spPr bwMode="auto">
          <a:xfrm>
            <a:off x="4343400" y="1600200"/>
            <a:ext cx="4572000" cy="4572000"/>
          </a:xfrm>
          <a:prstGeom prst="rect">
            <a:avLst/>
          </a:prstGeom>
          <a:noFill/>
          <a:ln w="12700">
            <a:solidFill>
              <a:schemeClr val="tx2">
                <a:satMod val="155000"/>
              </a:schemeClr>
            </a:solidFill>
            <a:miter lim="800000"/>
            <a:headEnd/>
            <a:tailEnd/>
          </a:ln>
        </p:spPr>
      </p:pic>
      <p:sp>
        <p:nvSpPr>
          <p:cNvPr id="6" name="Slide Number Placeholder 5"/>
          <p:cNvSpPr>
            <a:spLocks noGrp="1"/>
          </p:cNvSpPr>
          <p:nvPr>
            <p:ph type="sldNum" sz="quarter" idx="10"/>
          </p:nvPr>
        </p:nvSpPr>
        <p:spPr/>
        <p:txBody>
          <a:bodyPr/>
          <a:lstStyle/>
          <a:p>
            <a:fld id="{2882C702-A908-47E5-B1A7-104656B1E88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381000"/>
            <a:ext cx="8077200" cy="646331"/>
          </a:xfrm>
          <a:prstGeom prst="rect">
            <a:avLst/>
          </a:prstGeom>
          <a:noFill/>
          <a:effectLst>
            <a:outerShdw blurRad="50800" dist="38100" dir="2700000" algn="tl" rotWithShape="0">
              <a:prstClr val="black">
                <a:alpha val="40000"/>
              </a:prstClr>
            </a:outerShdw>
          </a:effectLst>
        </p:spPr>
        <p:txBody>
          <a:bodyPr wrap="square">
            <a:spAutoFit/>
          </a:bodyPr>
          <a:lstStyle/>
          <a:p>
            <a:pPr algn="ctr">
              <a:defRPr/>
            </a:pPr>
            <a:r>
              <a:rPr lang="en-US" sz="3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Key </a:t>
            </a:r>
            <a:r>
              <a:rPr lang="en-US" sz="36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Meeting Decisions</a:t>
            </a:r>
            <a:endParaRPr lang="en-US" sz="3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13315" name="Content Placeholder 3"/>
          <p:cNvSpPr>
            <a:spLocks noGrp="1"/>
          </p:cNvSpPr>
          <p:nvPr>
            <p:ph idx="1"/>
          </p:nvPr>
        </p:nvSpPr>
        <p:spPr>
          <a:xfrm>
            <a:off x="457200" y="1371600"/>
            <a:ext cx="8229600" cy="4267200"/>
          </a:xfrm>
        </p:spPr>
        <p:txBody>
          <a:bodyPr/>
          <a:lstStyle/>
          <a:p>
            <a:pPr eaLnBrk="1" hangingPunct="1"/>
            <a:r>
              <a:rPr lang="en-US" sz="2400" dirty="0" smtClean="0"/>
              <a:t>Identified priority areas on the WCV that need dredging. </a:t>
            </a:r>
          </a:p>
          <a:p>
            <a:pPr eaLnBrk="1" hangingPunct="1"/>
            <a:r>
              <a:rPr lang="en-US" sz="2400" dirty="0" smtClean="0"/>
              <a:t>Each area considered with respect to criteria on slides 3 and 4.</a:t>
            </a:r>
          </a:p>
          <a:p>
            <a:pPr eaLnBrk="1" hangingPunct="1"/>
            <a:r>
              <a:rPr lang="en-US" sz="2400" dirty="0" smtClean="0"/>
              <a:t>Prioritization process: Considered </a:t>
            </a:r>
            <a:r>
              <a:rPr lang="en-US" sz="2400" dirty="0" smtClean="0"/>
              <a:t>need and usage of </a:t>
            </a:r>
            <a:r>
              <a:rPr lang="en-US" sz="2400" dirty="0" smtClean="0"/>
              <a:t>each shoaled area.</a:t>
            </a:r>
          </a:p>
          <a:p>
            <a:pPr eaLnBrk="1" hangingPunct="1"/>
            <a:r>
              <a:rPr lang="en-US" sz="2400" dirty="0" smtClean="0"/>
              <a:t>Each represented group queried to verify rationale.</a:t>
            </a:r>
          </a:p>
          <a:p>
            <a:pPr eaLnBrk="1" hangingPunct="1"/>
            <a:r>
              <a:rPr lang="en-US" sz="2400" dirty="0" smtClean="0"/>
              <a:t>Group consensus used to identify one shoal to begin efforts to dredge in near future.</a:t>
            </a:r>
          </a:p>
          <a:p>
            <a:pPr eaLnBrk="1" hangingPunct="1"/>
            <a:r>
              <a:rPr lang="en-US" sz="2400" dirty="0" smtClean="0"/>
              <a:t>Need survey and map of the full length of WCV/VIP.</a:t>
            </a:r>
          </a:p>
          <a:p>
            <a:pPr eaLnBrk="1" hangingPunct="1"/>
            <a:endParaRPr lang="en-US" sz="1800" dirty="0" smtClean="0"/>
          </a:p>
        </p:txBody>
      </p:sp>
      <p:sp>
        <p:nvSpPr>
          <p:cNvPr id="5" name="Slide Number Placeholder 4"/>
          <p:cNvSpPr>
            <a:spLocks noGrp="1"/>
          </p:cNvSpPr>
          <p:nvPr>
            <p:ph type="sldNum" sz="quarter" idx="10"/>
          </p:nvPr>
        </p:nvSpPr>
        <p:spPr/>
        <p:txBody>
          <a:bodyPr/>
          <a:lstStyle/>
          <a:p>
            <a:fld id="{29315324-96D7-492C-8620-104E41F3341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0"/>
            <a:ext cx="8077200" cy="646331"/>
          </a:xfrm>
          <a:prstGeom prst="rect">
            <a:avLst/>
          </a:prstGeom>
          <a:noFill/>
          <a:effectLst>
            <a:outerShdw blurRad="50800" dist="38100" dir="2700000" algn="tl" rotWithShape="0">
              <a:prstClr val="black">
                <a:alpha val="40000"/>
              </a:prstClr>
            </a:outerShdw>
          </a:effectLst>
        </p:spPr>
        <p:txBody>
          <a:bodyPr>
            <a:spAutoFit/>
          </a:bodyPr>
          <a:lstStyle/>
          <a:p>
            <a:pPr algn="ctr">
              <a:defRPr/>
            </a:pPr>
            <a:r>
              <a:rPr lang="en-US" sz="36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Meeting </a:t>
            </a:r>
            <a:r>
              <a:rPr lang="en-US" sz="3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Outcomes</a:t>
            </a:r>
          </a:p>
        </p:txBody>
      </p:sp>
      <p:pic>
        <p:nvPicPr>
          <p:cNvPr id="14339" name="Picture 4"/>
          <p:cNvPicPr>
            <a:picLocks noChangeAspect="1" noChangeArrowheads="1"/>
          </p:cNvPicPr>
          <p:nvPr/>
        </p:nvPicPr>
        <p:blipFill>
          <a:blip r:embed="rId2" cstate="print"/>
          <a:srcRect/>
          <a:stretch>
            <a:fillRect/>
          </a:stretch>
        </p:blipFill>
        <p:spPr bwMode="auto">
          <a:xfrm>
            <a:off x="652543" y="685800"/>
            <a:ext cx="7443707" cy="2514600"/>
          </a:xfrm>
          <a:prstGeom prst="rect">
            <a:avLst/>
          </a:prstGeom>
          <a:noFill/>
          <a:ln w="9525">
            <a:solidFill>
              <a:schemeClr val="tx1"/>
            </a:solidFill>
            <a:miter lim="800000"/>
            <a:headEnd/>
            <a:tailEnd/>
          </a:ln>
        </p:spPr>
      </p:pic>
      <p:pic>
        <p:nvPicPr>
          <p:cNvPr id="14340" name="Picture 5"/>
          <p:cNvPicPr>
            <a:picLocks noChangeAspect="1" noChangeArrowheads="1"/>
          </p:cNvPicPr>
          <p:nvPr/>
        </p:nvPicPr>
        <p:blipFill>
          <a:blip r:embed="rId3" cstate="print"/>
          <a:srcRect/>
          <a:stretch>
            <a:fillRect/>
          </a:stretch>
        </p:blipFill>
        <p:spPr bwMode="auto">
          <a:xfrm>
            <a:off x="4419600" y="3657600"/>
            <a:ext cx="3733800" cy="1735138"/>
          </a:xfrm>
          <a:prstGeom prst="rect">
            <a:avLst/>
          </a:prstGeom>
          <a:noFill/>
          <a:ln w="9525">
            <a:solidFill>
              <a:schemeClr val="tx1"/>
            </a:solidFill>
            <a:miter lim="800000"/>
            <a:headEnd/>
            <a:tailEnd/>
          </a:ln>
        </p:spPr>
      </p:pic>
      <p:pic>
        <p:nvPicPr>
          <p:cNvPr id="14341" name="Picture 3" descr="C:\Users\E4TODDHS\AppData\Local\Microsoft\Windows\Temporary Internet Files\Content.Outlook\GR9KC93A\photo (70).JPG"/>
          <p:cNvPicPr>
            <a:picLocks noChangeAspect="1" noChangeArrowheads="1"/>
          </p:cNvPicPr>
          <p:nvPr/>
        </p:nvPicPr>
        <p:blipFill>
          <a:blip r:embed="rId4" cstate="print"/>
          <a:srcRect/>
          <a:stretch>
            <a:fillRect/>
          </a:stretch>
        </p:blipFill>
        <p:spPr bwMode="auto">
          <a:xfrm>
            <a:off x="838200" y="3276600"/>
            <a:ext cx="3352800" cy="2971800"/>
          </a:xfrm>
          <a:prstGeom prst="rect">
            <a:avLst/>
          </a:prstGeom>
          <a:noFill/>
          <a:ln w="12700">
            <a:solidFill>
              <a:schemeClr val="tx2">
                <a:satMod val="155000"/>
              </a:schemeClr>
            </a:solidFill>
            <a:miter lim="800000"/>
            <a:headEnd/>
            <a:tailEnd/>
          </a:ln>
        </p:spPr>
      </p:pic>
      <p:sp>
        <p:nvSpPr>
          <p:cNvPr id="6" name="Slide Number Placeholder 5"/>
          <p:cNvSpPr>
            <a:spLocks noGrp="1"/>
          </p:cNvSpPr>
          <p:nvPr>
            <p:ph type="sldNum" sz="quarter" idx="10"/>
          </p:nvPr>
        </p:nvSpPr>
        <p:spPr/>
        <p:txBody>
          <a:bodyPr/>
          <a:lstStyle/>
          <a:p>
            <a:fld id="{2882C702-A908-47E5-B1A7-104656B1E88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457200"/>
            <a:ext cx="8077200" cy="646331"/>
          </a:xfrm>
          <a:prstGeom prst="rect">
            <a:avLst/>
          </a:prstGeom>
          <a:noFill/>
          <a:effectLst>
            <a:outerShdw blurRad="50800" dist="38100" dir="2700000" algn="tl" rotWithShape="0">
              <a:prstClr val="black">
                <a:alpha val="40000"/>
              </a:prstClr>
            </a:outerShdw>
          </a:effectLst>
        </p:spPr>
        <p:txBody>
          <a:bodyPr wrap="square">
            <a:spAutoFit/>
          </a:bodyPr>
          <a:lstStyle/>
          <a:p>
            <a:pPr algn="ctr">
              <a:defRPr/>
            </a:pPr>
            <a:r>
              <a:rPr lang="en-US" sz="3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Meeting Credits</a:t>
            </a:r>
          </a:p>
        </p:txBody>
      </p:sp>
      <p:sp>
        <p:nvSpPr>
          <p:cNvPr id="15363" name="Content Placeholder 3"/>
          <p:cNvSpPr>
            <a:spLocks noGrp="1"/>
          </p:cNvSpPr>
          <p:nvPr>
            <p:ph idx="1"/>
          </p:nvPr>
        </p:nvSpPr>
        <p:spPr/>
        <p:txBody>
          <a:bodyPr/>
          <a:lstStyle/>
          <a:p>
            <a:pPr eaLnBrk="1" hangingPunct="1"/>
            <a:r>
              <a:rPr lang="en-US" sz="1800" dirty="0" smtClean="0"/>
              <a:t>Eastern Shore Community College Workforce Development Center – providing meeting facility and resources</a:t>
            </a:r>
          </a:p>
          <a:p>
            <a:pPr eaLnBrk="1" hangingPunct="1"/>
            <a:r>
              <a:rPr lang="en-US" sz="1800" dirty="0" smtClean="0"/>
              <a:t>Accomack County Staff – Meeting Notes</a:t>
            </a:r>
          </a:p>
          <a:p>
            <a:pPr eaLnBrk="1" hangingPunct="1"/>
            <a:r>
              <a:rPr lang="en-US" sz="1800" dirty="0" smtClean="0"/>
              <a:t>Corps of Engineers, US Coast Guard, Accomack County – Agenda development</a:t>
            </a:r>
          </a:p>
          <a:p>
            <a:pPr eaLnBrk="1" hangingPunct="1"/>
            <a:endParaRPr lang="en-US" sz="1800" dirty="0" smtClean="0"/>
          </a:p>
          <a:p>
            <a:pPr algn="ctr" eaLnBrk="1" hangingPunct="1">
              <a:buFontTx/>
              <a:buNone/>
            </a:pPr>
            <a:r>
              <a:rPr lang="en-US" sz="1800" dirty="0" smtClean="0"/>
              <a:t>For more information regarding this meeting, contact </a:t>
            </a:r>
          </a:p>
          <a:p>
            <a:pPr algn="ctr" eaLnBrk="1" hangingPunct="1">
              <a:buFontTx/>
              <a:buNone/>
            </a:pPr>
            <a:r>
              <a:rPr lang="en-US" sz="1800" dirty="0" smtClean="0"/>
              <a:t>US Army Corps of Engineers, </a:t>
            </a:r>
          </a:p>
          <a:p>
            <a:pPr algn="ctr" eaLnBrk="1" hangingPunct="1">
              <a:buFontTx/>
              <a:buNone/>
            </a:pPr>
            <a:r>
              <a:rPr lang="en-US" sz="1800" dirty="0" smtClean="0"/>
              <a:t>Norfolk District</a:t>
            </a:r>
          </a:p>
          <a:p>
            <a:pPr algn="ctr" eaLnBrk="1" hangingPunct="1">
              <a:buFontTx/>
              <a:buNone/>
            </a:pPr>
            <a:r>
              <a:rPr lang="en-US" sz="1800" dirty="0" smtClean="0"/>
              <a:t>757-201-7861</a:t>
            </a:r>
          </a:p>
          <a:p>
            <a:pPr eaLnBrk="1" hangingPunct="1"/>
            <a:endParaRPr lang="en-US" sz="1800" dirty="0" smtClean="0"/>
          </a:p>
          <a:p>
            <a:pPr eaLnBrk="1" hangingPunct="1"/>
            <a:endParaRPr lang="en-US" sz="1800" dirty="0" smtClean="0"/>
          </a:p>
        </p:txBody>
      </p:sp>
      <p:sp>
        <p:nvSpPr>
          <p:cNvPr id="5" name="Slide Number Placeholder 4"/>
          <p:cNvSpPr>
            <a:spLocks noGrp="1"/>
          </p:cNvSpPr>
          <p:nvPr>
            <p:ph type="sldNum" sz="quarter" idx="10"/>
          </p:nvPr>
        </p:nvSpPr>
        <p:spPr/>
        <p:txBody>
          <a:bodyPr/>
          <a:lstStyle/>
          <a:p>
            <a:fld id="{29315324-96D7-492C-8620-104E41F33419}"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S7300066"/>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7410" name="Text Box 3"/>
          <p:cNvSpPr txBox="1">
            <a:spLocks noChangeArrowheads="1"/>
          </p:cNvSpPr>
          <p:nvPr/>
        </p:nvSpPr>
        <p:spPr bwMode="auto">
          <a:xfrm>
            <a:off x="1981200" y="228600"/>
            <a:ext cx="5187950" cy="641350"/>
          </a:xfrm>
          <a:prstGeom prst="rect">
            <a:avLst/>
          </a:prstGeom>
          <a:noFill/>
          <a:ln w="9525">
            <a:noFill/>
            <a:miter lim="800000"/>
            <a:headEnd/>
            <a:tailEnd/>
          </a:ln>
        </p:spPr>
        <p:txBody>
          <a:bodyPr wrap="none">
            <a:spAutoFit/>
          </a:bodyPr>
          <a:lstStyle/>
          <a:p>
            <a:pPr algn="ctr"/>
            <a:r>
              <a:rPr lang="en-US" sz="3600" b="1" dirty="0"/>
              <a:t>Questions/Comments?</a:t>
            </a:r>
          </a:p>
        </p:txBody>
      </p:sp>
      <p:sp>
        <p:nvSpPr>
          <p:cNvPr id="17412" name="Slide Number Placeholder 3"/>
          <p:cNvSpPr>
            <a:spLocks noGrp="1"/>
          </p:cNvSpPr>
          <p:nvPr>
            <p:ph type="sldNum" sz="quarter" idx="10"/>
          </p:nvPr>
        </p:nvSpPr>
        <p:spPr>
          <a:noFill/>
        </p:spPr>
        <p:txBody>
          <a:bodyPr/>
          <a:lstStyle/>
          <a:p>
            <a:fld id="{3F6124DA-D62D-4A16-8034-0C1ECC2FF1A5}" type="slidenum">
              <a:rPr lang="en-US" smtClean="0">
                <a:latin typeface="Arial" pitchFamily="34" charset="0"/>
              </a:rPr>
              <a:pPr/>
              <a:t>17</a:t>
            </a:fld>
            <a:endParaRPr lang="en-US" smtClean="0">
              <a:latin typeface="Arial" pitchFamily="34" charset="0"/>
            </a:endParaRPr>
          </a:p>
        </p:txBody>
      </p:sp>
      <p:sp>
        <p:nvSpPr>
          <p:cNvPr id="6" name="Rectangle 8"/>
          <p:cNvSpPr>
            <a:spLocks noChangeArrowheads="1"/>
          </p:cNvSpPr>
          <p:nvPr/>
        </p:nvSpPr>
        <p:spPr bwMode="auto">
          <a:xfrm>
            <a:off x="152400" y="5029200"/>
            <a:ext cx="3886200" cy="2667000"/>
          </a:xfrm>
          <a:prstGeom prst="rect">
            <a:avLst/>
          </a:prstGeom>
          <a:noFill/>
          <a:ln w="9525">
            <a:noFill/>
            <a:miter lim="800000"/>
            <a:headEnd/>
            <a:tailEnd/>
          </a:ln>
          <a:effectLst/>
        </p:spPr>
        <p:txBody>
          <a:bodyPr anchor="ctr"/>
          <a:lstStyle/>
          <a:p>
            <a:pPr algn="l" eaLnBrk="1" hangingPunct="1"/>
            <a:r>
              <a:rPr lang="en-US" sz="2400" b="1" dirty="0">
                <a:solidFill>
                  <a:srgbClr val="FFFF00"/>
                </a:solidFill>
              </a:rPr>
              <a:t>Contact Information: </a:t>
            </a:r>
            <a:br>
              <a:rPr lang="en-US" sz="2400" b="1" dirty="0">
                <a:solidFill>
                  <a:srgbClr val="FFFF00"/>
                </a:solidFill>
              </a:rPr>
            </a:br>
            <a:r>
              <a:rPr lang="en-US" sz="2400" dirty="0">
                <a:solidFill>
                  <a:srgbClr val="FFFF00"/>
                </a:solidFill>
              </a:rPr>
              <a:t>Norfolk District, </a:t>
            </a:r>
            <a:r>
              <a:rPr lang="en-US" sz="2400" dirty="0" smtClean="0">
                <a:solidFill>
                  <a:srgbClr val="FFFF00"/>
                </a:solidFill>
              </a:rPr>
              <a:t>USACE</a:t>
            </a:r>
          </a:p>
          <a:p>
            <a:pPr algn="l" eaLnBrk="1" hangingPunct="1"/>
            <a:r>
              <a:rPr lang="en-US" sz="2400" dirty="0" smtClean="0">
                <a:solidFill>
                  <a:srgbClr val="FFFF00"/>
                </a:solidFill>
              </a:rPr>
              <a:t>Operations Branch</a:t>
            </a:r>
          </a:p>
          <a:p>
            <a:pPr algn="l" eaLnBrk="1" hangingPunct="1"/>
            <a:endParaRPr lang="en-US" sz="2400" dirty="0" smtClean="0">
              <a:solidFill>
                <a:srgbClr val="FFFF00"/>
              </a:solidFill>
            </a:endParaRPr>
          </a:p>
        </p:txBody>
      </p:sp>
      <p:sp>
        <p:nvSpPr>
          <p:cNvPr id="7" name="Rectangle 8"/>
          <p:cNvSpPr>
            <a:spLocks noChangeArrowheads="1"/>
          </p:cNvSpPr>
          <p:nvPr/>
        </p:nvSpPr>
        <p:spPr bwMode="auto">
          <a:xfrm>
            <a:off x="4800600" y="4038600"/>
            <a:ext cx="4191000" cy="2743200"/>
          </a:xfrm>
          <a:prstGeom prst="rect">
            <a:avLst/>
          </a:prstGeom>
          <a:noFill/>
          <a:ln w="9525">
            <a:noFill/>
            <a:miter lim="800000"/>
            <a:headEnd/>
            <a:tailEnd/>
          </a:ln>
          <a:effectLst/>
        </p:spPr>
        <p:txBody>
          <a:bodyPr anchor="ctr"/>
          <a:lstStyle/>
          <a:p>
            <a:pPr algn="l" eaLnBrk="1" hangingPunct="1"/>
            <a:endParaRPr lang="en-US" sz="2400" dirty="0" smtClean="0">
              <a:solidFill>
                <a:srgbClr val="FFFF00"/>
              </a:solidFill>
            </a:endParaRPr>
          </a:p>
          <a:p>
            <a:pPr algn="l" eaLnBrk="1" hangingPunct="1"/>
            <a:endParaRPr lang="en-US" sz="2400" dirty="0" smtClean="0">
              <a:solidFill>
                <a:srgbClr val="FFFF00"/>
              </a:solidFill>
            </a:endParaRPr>
          </a:p>
          <a:p>
            <a:pPr algn="l" eaLnBrk="1" hangingPunct="1"/>
            <a:endParaRPr lang="en-US" sz="2400" dirty="0" smtClean="0">
              <a:solidFill>
                <a:srgbClr val="FFFF00"/>
              </a:solidFill>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792162"/>
          </a:xfrm>
          <a:noFill/>
        </p:spPr>
        <p:txBody>
          <a:bodyPr anchor="ctr"/>
          <a:lstStyle/>
          <a:p>
            <a:pPr eaLnBrk="1" hangingPunct="1">
              <a:defRPr/>
            </a:pPr>
            <a:r>
              <a:rPr lang="en-US" sz="4000" dirty="0" smtClean="0">
                <a:ln w="12700">
                  <a:solidFill>
                    <a:schemeClr val="tx2">
                      <a:satMod val="155000"/>
                    </a:schemeClr>
                  </a:solidFill>
                  <a:prstDash val="solid"/>
                </a:ln>
                <a:solidFill>
                  <a:srgbClr val="C00000"/>
                </a:solidFill>
                <a:latin typeface="Times New Roman" pitchFamily="18" charset="0"/>
                <a:cs typeface="Times New Roman" pitchFamily="18" charset="0"/>
              </a:rPr>
              <a:t>Meeting Participants</a:t>
            </a:r>
            <a:endParaRPr lang="en-US" sz="4000" dirty="0" smtClean="0">
              <a:solidFill>
                <a:srgbClr val="C00000"/>
              </a:solidFill>
              <a:latin typeface="Times New Roman" pitchFamily="18" charset="0"/>
              <a:cs typeface="Times New Roman" pitchFamily="18" charset="0"/>
            </a:endParaRPr>
          </a:p>
        </p:txBody>
      </p:sp>
      <p:sp>
        <p:nvSpPr>
          <p:cNvPr id="4099" name="Content Placeholder 3"/>
          <p:cNvSpPr>
            <a:spLocks noGrp="1"/>
          </p:cNvSpPr>
          <p:nvPr>
            <p:ph idx="1"/>
          </p:nvPr>
        </p:nvSpPr>
        <p:spPr>
          <a:xfrm>
            <a:off x="457200" y="1066800"/>
            <a:ext cx="8229600" cy="5181600"/>
          </a:xfrm>
        </p:spPr>
        <p:txBody>
          <a:bodyPr/>
          <a:lstStyle/>
          <a:p>
            <a:pPr eaLnBrk="1" hangingPunct="1"/>
            <a:r>
              <a:rPr lang="en-US" sz="2200" dirty="0" smtClean="0"/>
              <a:t>Corps of Engineers, Norfolk District</a:t>
            </a:r>
          </a:p>
          <a:p>
            <a:pPr eaLnBrk="1" hangingPunct="1"/>
            <a:r>
              <a:rPr lang="en-US" sz="2200" dirty="0" smtClean="0"/>
              <a:t>US Coast Guard, 5</a:t>
            </a:r>
            <a:r>
              <a:rPr lang="en-US" sz="2200" baseline="30000" dirty="0" smtClean="0"/>
              <a:t>th</a:t>
            </a:r>
            <a:r>
              <a:rPr lang="en-US" sz="2200" dirty="0" smtClean="0"/>
              <a:t> District and local stations</a:t>
            </a:r>
          </a:p>
          <a:p>
            <a:pPr eaLnBrk="1" hangingPunct="1"/>
            <a:r>
              <a:rPr lang="en-US" sz="2200" dirty="0" smtClean="0"/>
              <a:t>Congressional Representatives</a:t>
            </a:r>
          </a:p>
          <a:p>
            <a:pPr eaLnBrk="1" hangingPunct="1"/>
            <a:r>
              <a:rPr lang="en-US" sz="2200" dirty="0" smtClean="0"/>
              <a:t>Representatives from:</a:t>
            </a:r>
          </a:p>
          <a:p>
            <a:pPr lvl="1" eaLnBrk="1" hangingPunct="1"/>
            <a:r>
              <a:rPr lang="en-US" sz="2200" dirty="0" smtClean="0"/>
              <a:t>Accomack and Northampton Counties</a:t>
            </a:r>
          </a:p>
          <a:p>
            <a:pPr lvl="1" eaLnBrk="1" hangingPunct="1"/>
            <a:r>
              <a:rPr lang="en-US" sz="2200" dirty="0" smtClean="0"/>
              <a:t>Eastern Shore VA towns</a:t>
            </a:r>
          </a:p>
          <a:p>
            <a:pPr lvl="1" eaLnBrk="1" hangingPunct="1"/>
            <a:r>
              <a:rPr lang="en-US" sz="2200" dirty="0" smtClean="0"/>
              <a:t>Working Watermen’s Association</a:t>
            </a:r>
          </a:p>
          <a:p>
            <a:pPr lvl="1" eaLnBrk="1" hangingPunct="1"/>
            <a:r>
              <a:rPr lang="en-US" sz="2200" dirty="0" smtClean="0"/>
              <a:t>Harbor Committees</a:t>
            </a:r>
          </a:p>
          <a:p>
            <a:pPr lvl="1" eaLnBrk="1" hangingPunct="1"/>
            <a:r>
              <a:rPr lang="en-US" sz="2200" dirty="0" smtClean="0"/>
              <a:t>Virginia Marine Resource Commission</a:t>
            </a:r>
          </a:p>
          <a:p>
            <a:pPr lvl="1" eaLnBrk="1" hangingPunct="1"/>
            <a:r>
              <a:rPr lang="en-US" sz="2200" dirty="0" smtClean="0"/>
              <a:t>Harbormasters</a:t>
            </a:r>
          </a:p>
          <a:p>
            <a:pPr lvl="1" eaLnBrk="1" hangingPunct="1"/>
            <a:r>
              <a:rPr lang="en-US" sz="2200" dirty="0" smtClean="0"/>
              <a:t>Local industry and economic development interests</a:t>
            </a:r>
          </a:p>
          <a:p>
            <a:pPr eaLnBrk="1" hangingPunct="1">
              <a:buNone/>
            </a:pPr>
            <a:endParaRPr lang="en-US" dirty="0" smtClean="0"/>
          </a:p>
          <a:p>
            <a:pPr eaLnBrk="1" hangingPunct="1"/>
            <a:endParaRPr lang="en-US" dirty="0" smtClean="0"/>
          </a:p>
        </p:txBody>
      </p:sp>
      <p:sp>
        <p:nvSpPr>
          <p:cNvPr id="4" name="Slide Number Placeholder 3"/>
          <p:cNvSpPr>
            <a:spLocks noGrp="1"/>
          </p:cNvSpPr>
          <p:nvPr>
            <p:ph type="sldNum" sz="quarter" idx="10"/>
          </p:nvPr>
        </p:nvSpPr>
        <p:spPr/>
        <p:txBody>
          <a:bodyPr/>
          <a:lstStyle/>
          <a:p>
            <a:fld id="{29315324-96D7-492C-8620-104E41F33419}"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C:\Users\E4TODDHS\AppData\Local\Microsoft\Windows\Temporary Internet Files\Content.Outlook\GR9KC93A\photo (71).JPG"/>
          <p:cNvPicPr>
            <a:picLocks noChangeAspect="1" noChangeArrowheads="1"/>
          </p:cNvPicPr>
          <p:nvPr/>
        </p:nvPicPr>
        <p:blipFill>
          <a:blip r:embed="rId3" cstate="print"/>
          <a:srcRect/>
          <a:stretch>
            <a:fillRect/>
          </a:stretch>
        </p:blipFill>
        <p:spPr bwMode="auto">
          <a:xfrm>
            <a:off x="4876800" y="1371600"/>
            <a:ext cx="4267200" cy="4267200"/>
          </a:xfrm>
          <a:prstGeom prst="rect">
            <a:avLst/>
          </a:prstGeom>
          <a:noFill/>
          <a:ln w="12700">
            <a:solidFill>
              <a:schemeClr val="tx2">
                <a:satMod val="155000"/>
              </a:schemeClr>
            </a:solidFill>
            <a:miter lim="800000"/>
            <a:headEnd/>
            <a:tailEnd/>
          </a:ln>
        </p:spPr>
      </p:pic>
      <p:pic>
        <p:nvPicPr>
          <p:cNvPr id="5123" name="Picture 7"/>
          <p:cNvPicPr>
            <a:picLocks noChangeAspect="1" noChangeArrowheads="1"/>
          </p:cNvPicPr>
          <p:nvPr/>
        </p:nvPicPr>
        <p:blipFill>
          <a:blip r:embed="rId4" cstate="print"/>
          <a:srcRect/>
          <a:stretch>
            <a:fillRect/>
          </a:stretch>
        </p:blipFill>
        <p:spPr bwMode="auto">
          <a:xfrm>
            <a:off x="0" y="0"/>
            <a:ext cx="4876800" cy="6408738"/>
          </a:xfrm>
          <a:prstGeom prst="rect">
            <a:avLst/>
          </a:prstGeom>
          <a:noFill/>
          <a:ln w="9525">
            <a:noFill/>
            <a:miter lim="800000"/>
            <a:headEnd/>
            <a:tailEnd/>
          </a:ln>
        </p:spPr>
      </p:pic>
      <p:sp>
        <p:nvSpPr>
          <p:cNvPr id="14" name="Rectangle 13"/>
          <p:cNvSpPr/>
          <p:nvPr/>
        </p:nvSpPr>
        <p:spPr>
          <a:xfrm>
            <a:off x="5105400" y="304800"/>
            <a:ext cx="3733800" cy="707886"/>
          </a:xfrm>
          <a:prstGeom prst="rect">
            <a:avLst/>
          </a:prstGeom>
          <a:noFill/>
          <a:ln w="6350">
            <a:solidFill>
              <a:srgbClr val="002060"/>
            </a:solidFill>
          </a:ln>
          <a:effectLst>
            <a:outerShdw blurRad="50800" dist="38100" dir="2700000" algn="tl" rotWithShape="0">
              <a:prstClr val="black">
                <a:alpha val="40000"/>
              </a:prstClr>
            </a:outerShdw>
          </a:effectLst>
        </p:spPr>
        <p:txBody>
          <a:bodyPr wrap="square">
            <a:spAutoFit/>
          </a:bodyPr>
          <a:lstStyle/>
          <a:p>
            <a:pPr algn="ctr">
              <a:defRPr/>
            </a:pPr>
            <a:r>
              <a:rPr lang="en-US" sz="4000" b="1" dirty="0" smtClean="0">
                <a:ln w="12700">
                  <a:solidFill>
                    <a:schemeClr val="tx2">
                      <a:satMod val="155000"/>
                    </a:schemeClr>
                  </a:solidFill>
                  <a:prstDash val="solid"/>
                </a:ln>
                <a:solidFill>
                  <a:srgbClr val="C00000"/>
                </a:solidFill>
                <a:latin typeface="Times New Roman" pitchFamily="18" charset="0"/>
                <a:cs typeface="Times New Roman" pitchFamily="18" charset="0"/>
              </a:rPr>
              <a:t>Meeting Agenda</a:t>
            </a:r>
            <a:endParaRPr lang="en-US" sz="4000" b="1" dirty="0">
              <a:ln w="0">
                <a:solidFill>
                  <a:schemeClr val="tx2">
                    <a:satMod val="155000"/>
                  </a:schemeClr>
                </a:solidFill>
                <a:prstDash val="solid"/>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Slide Number Placeholder 4"/>
          <p:cNvSpPr>
            <a:spLocks noGrp="1"/>
          </p:cNvSpPr>
          <p:nvPr>
            <p:ph type="sldNum" sz="quarter" idx="10"/>
          </p:nvPr>
        </p:nvSpPr>
        <p:spPr/>
        <p:txBody>
          <a:bodyPr/>
          <a:lstStyle/>
          <a:p>
            <a:fld id="{2882C702-A908-47E5-B1A7-104656B1E88B}"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ln w="12700">
                  <a:solidFill>
                    <a:schemeClr val="tx2">
                      <a:satMod val="155000"/>
                    </a:schemeClr>
                  </a:solidFill>
                  <a:prstDash val="solid"/>
                </a:ln>
                <a:solidFill>
                  <a:srgbClr val="C00000"/>
                </a:solidFill>
                <a:latin typeface="Times New Roman" pitchFamily="18" charset="0"/>
                <a:cs typeface="Times New Roman" pitchFamily="18" charset="0"/>
              </a:rPr>
              <a:t>Waterway on the </a:t>
            </a:r>
            <a:br>
              <a:rPr lang="en-US" sz="3600" dirty="0" smtClean="0">
                <a:ln w="12700">
                  <a:solidFill>
                    <a:schemeClr val="tx2">
                      <a:satMod val="155000"/>
                    </a:schemeClr>
                  </a:solidFill>
                  <a:prstDash val="solid"/>
                </a:ln>
                <a:solidFill>
                  <a:srgbClr val="C00000"/>
                </a:solidFill>
                <a:latin typeface="Times New Roman" pitchFamily="18" charset="0"/>
                <a:cs typeface="Times New Roman" pitchFamily="18" charset="0"/>
              </a:rPr>
            </a:br>
            <a:r>
              <a:rPr lang="en-US" sz="3600" dirty="0" smtClean="0">
                <a:ln w="12700">
                  <a:solidFill>
                    <a:schemeClr val="tx2">
                      <a:satMod val="155000"/>
                    </a:schemeClr>
                  </a:solidFill>
                  <a:prstDash val="solid"/>
                </a:ln>
                <a:solidFill>
                  <a:srgbClr val="C00000"/>
                </a:solidFill>
                <a:latin typeface="Times New Roman" pitchFamily="18" charset="0"/>
                <a:cs typeface="Times New Roman" pitchFamily="18" charset="0"/>
              </a:rPr>
              <a:t>Coast of Virginia (WCV)</a:t>
            </a:r>
            <a:endParaRPr lang="en-US" sz="3600" dirty="0"/>
          </a:p>
        </p:txBody>
      </p:sp>
      <p:sp>
        <p:nvSpPr>
          <p:cNvPr id="4" name="Slide Number Placeholder 3"/>
          <p:cNvSpPr>
            <a:spLocks noGrp="1"/>
          </p:cNvSpPr>
          <p:nvPr>
            <p:ph type="sldNum" sz="quarter" idx="10"/>
          </p:nvPr>
        </p:nvSpPr>
        <p:spPr/>
        <p:txBody>
          <a:bodyPr/>
          <a:lstStyle/>
          <a:p>
            <a:pPr>
              <a:defRPr/>
            </a:pPr>
            <a:fld id="{D3DB905F-ECCA-4945-9977-03D6E1A08F79}" type="slidenum">
              <a:rPr lang="en-US" smtClean="0"/>
              <a:pPr>
                <a:defRPr/>
              </a:pPr>
              <a:t>4</a:t>
            </a:fld>
            <a:endParaRPr lang="en-US"/>
          </a:p>
        </p:txBody>
      </p:sp>
      <p:pic>
        <p:nvPicPr>
          <p:cNvPr id="8" name="Picture 2" descr="http://boatinglocal.com/wp-content/uploads/2011/05/Dredge.jpg"/>
          <p:cNvPicPr>
            <a:picLocks noChangeAspect="1" noChangeArrowheads="1"/>
          </p:cNvPicPr>
          <p:nvPr/>
        </p:nvPicPr>
        <p:blipFill>
          <a:blip r:embed="rId3" cstate="print"/>
          <a:stretch>
            <a:fillRect/>
          </a:stretch>
        </p:blipFill>
        <p:spPr bwMode="auto">
          <a:xfrm>
            <a:off x="4191000" y="2133600"/>
            <a:ext cx="4800600" cy="3510096"/>
          </a:xfrm>
          <a:prstGeom prst="rect">
            <a:avLst/>
          </a:prstGeom>
          <a:noFill/>
          <a:ln w="12700">
            <a:solidFill>
              <a:schemeClr val="tx2">
                <a:satMod val="155000"/>
              </a:schemeClr>
            </a:solidFill>
          </a:ln>
        </p:spPr>
      </p:pic>
      <p:sp>
        <p:nvSpPr>
          <p:cNvPr id="9" name="Content Placeholder 8"/>
          <p:cNvSpPr>
            <a:spLocks noGrp="1"/>
          </p:cNvSpPr>
          <p:nvPr>
            <p:ph idx="1"/>
          </p:nvPr>
        </p:nvSpPr>
        <p:spPr>
          <a:xfrm>
            <a:off x="152400" y="1524000"/>
            <a:ext cx="7696200" cy="4648200"/>
          </a:xfrm>
        </p:spPr>
        <p:txBody>
          <a:bodyPr/>
          <a:lstStyle/>
          <a:p>
            <a:pPr>
              <a:spcBef>
                <a:spcPts val="0"/>
              </a:spcBef>
            </a:pPr>
            <a:r>
              <a:rPr lang="en-US" sz="2000" dirty="0" smtClean="0"/>
              <a:t>Currently minimally funded</a:t>
            </a:r>
          </a:p>
          <a:p>
            <a:pPr>
              <a:spcBef>
                <a:spcPts val="0"/>
              </a:spcBef>
              <a:buNone/>
            </a:pPr>
            <a:r>
              <a:rPr lang="en-US" sz="2000" dirty="0" smtClean="0"/>
              <a:t>through the President’s budget</a:t>
            </a:r>
          </a:p>
          <a:p>
            <a:pPr>
              <a:spcBef>
                <a:spcPts val="0"/>
              </a:spcBef>
              <a:buNone/>
            </a:pPr>
            <a:r>
              <a:rPr lang="en-US" sz="2000" dirty="0" smtClean="0"/>
              <a:t>process. </a:t>
            </a:r>
          </a:p>
          <a:p>
            <a:pPr>
              <a:buNone/>
            </a:pPr>
            <a:endParaRPr lang="en-US" sz="2000" dirty="0" smtClean="0"/>
          </a:p>
          <a:p>
            <a:pPr>
              <a:spcBef>
                <a:spcPts val="0"/>
              </a:spcBef>
            </a:pPr>
            <a:r>
              <a:rPr lang="en-US" sz="2000" dirty="0" smtClean="0"/>
              <a:t>Multiple channels currently </a:t>
            </a:r>
          </a:p>
          <a:p>
            <a:pPr>
              <a:spcBef>
                <a:spcPts val="0"/>
              </a:spcBef>
              <a:buNone/>
            </a:pPr>
            <a:r>
              <a:rPr lang="en-US" sz="2000" dirty="0" smtClean="0"/>
              <a:t>impacted due to shoaling and </a:t>
            </a:r>
          </a:p>
          <a:p>
            <a:pPr>
              <a:spcBef>
                <a:spcPts val="0"/>
              </a:spcBef>
              <a:buNone/>
            </a:pPr>
            <a:r>
              <a:rPr lang="en-US" sz="2000" dirty="0" smtClean="0"/>
              <a:t>and decreased dredging in </a:t>
            </a:r>
          </a:p>
          <a:p>
            <a:pPr>
              <a:spcBef>
                <a:spcPts val="0"/>
              </a:spcBef>
              <a:buNone/>
            </a:pPr>
            <a:r>
              <a:rPr lang="en-US" sz="2000" dirty="0" smtClean="0"/>
              <a:t>recent years.</a:t>
            </a:r>
          </a:p>
          <a:p>
            <a:pPr>
              <a:buNone/>
            </a:pPr>
            <a:endParaRPr lang="en-US" sz="2000" dirty="0" smtClean="0"/>
          </a:p>
          <a:p>
            <a:pPr>
              <a:spcBef>
                <a:spcPts val="0"/>
              </a:spcBef>
            </a:pPr>
            <a:r>
              <a:rPr lang="en-US" sz="2000" dirty="0" smtClean="0"/>
              <a:t>Regional collaboration and </a:t>
            </a:r>
          </a:p>
          <a:p>
            <a:pPr>
              <a:spcBef>
                <a:spcPts val="0"/>
              </a:spcBef>
              <a:buNone/>
            </a:pPr>
            <a:r>
              <a:rPr lang="en-US" sz="2000" dirty="0" smtClean="0"/>
              <a:t>consolidated approach is </a:t>
            </a:r>
          </a:p>
          <a:p>
            <a:pPr>
              <a:spcBef>
                <a:spcPts val="0"/>
              </a:spcBef>
              <a:buNone/>
            </a:pPr>
            <a:r>
              <a:rPr lang="en-US" sz="2000" dirty="0" smtClean="0"/>
              <a:t>required to re-energize </a:t>
            </a:r>
          </a:p>
          <a:p>
            <a:pPr>
              <a:spcBef>
                <a:spcPts val="0"/>
              </a:spcBef>
              <a:buNone/>
            </a:pPr>
            <a:r>
              <a:rPr lang="en-US" sz="2000" dirty="0" smtClean="0"/>
              <a:t>continuous dredging operations  </a:t>
            </a:r>
          </a:p>
          <a:p>
            <a:pPr>
              <a:spcBef>
                <a:spcPts val="0"/>
              </a:spcBef>
              <a:buNone/>
            </a:pPr>
            <a:endParaRPr lang="en-US" sz="2000" dirty="0" smtClean="0"/>
          </a:p>
          <a:p>
            <a:pPr>
              <a:spcBef>
                <a:spcPts val="0"/>
              </a:spcBef>
              <a:buNone/>
            </a:pPr>
            <a:endParaRPr lang="en-US" sz="2000" b="0" dirty="0"/>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990600"/>
            <a:ext cx="3505200" cy="4297362"/>
          </a:xfrm>
        </p:spPr>
        <p:txBody>
          <a:bodyPr/>
          <a:lstStyle/>
          <a:p>
            <a:r>
              <a:rPr lang="en-US" dirty="0" smtClean="0">
                <a:solidFill>
                  <a:schemeClr val="tx1"/>
                </a:solidFill>
                <a:latin typeface="Times New Roman" pitchFamily="18" charset="0"/>
                <a:cs typeface="Times New Roman" pitchFamily="18" charset="0"/>
              </a:rPr>
              <a:t>Eastern Shore Federal Navigation Projects</a:t>
            </a:r>
            <a:endParaRPr lang="en-US" dirty="0">
              <a:solidFill>
                <a:schemeClr val="tx1"/>
              </a:solidFill>
              <a:latin typeface="Times New Roman" pitchFamily="18" charset="0"/>
              <a:cs typeface="Times New Roman" pitchFamily="18" charset="0"/>
            </a:endParaRPr>
          </a:p>
        </p:txBody>
      </p:sp>
      <p:pic>
        <p:nvPicPr>
          <p:cNvPr id="1026" name="Picture 2" descr="O:\Techsup\O'Haire\WCV\Maps\EasternShore project overview.jpg"/>
          <p:cNvPicPr>
            <a:picLocks noGrp="1" noChangeAspect="1" noChangeArrowheads="1"/>
          </p:cNvPicPr>
          <p:nvPr>
            <p:ph type="chart" idx="1"/>
          </p:nvPr>
        </p:nvPicPr>
        <p:blipFill>
          <a:blip r:embed="rId2" cstate="print"/>
          <a:srcRect l="3226" t="2493" r="3226" b="11510"/>
          <a:stretch>
            <a:fillRect/>
          </a:stretch>
        </p:blipFill>
        <p:spPr bwMode="auto">
          <a:xfrm>
            <a:off x="381000" y="228600"/>
            <a:ext cx="5181600" cy="5983014"/>
          </a:xfrm>
          <a:prstGeom prst="rect">
            <a:avLst/>
          </a:prstGeom>
          <a:noFill/>
          <a:ln w="25400">
            <a:solidFill>
              <a:schemeClr val="accent6">
                <a:lumMod val="75000"/>
              </a:schemeClr>
            </a:solidFill>
          </a:ln>
        </p:spPr>
      </p:pic>
      <p:sp>
        <p:nvSpPr>
          <p:cNvPr id="4" name="Slide Number Placeholder 3"/>
          <p:cNvSpPr>
            <a:spLocks noGrp="1"/>
          </p:cNvSpPr>
          <p:nvPr>
            <p:ph type="sldNum" sz="quarter" idx="12"/>
          </p:nvPr>
        </p:nvSpPr>
        <p:spPr/>
        <p:txBody>
          <a:bodyPr/>
          <a:lstStyle/>
          <a:p>
            <a:fld id="{CD4C6EF0-6110-4474-B3A0-6545F5CE6264}" type="slidenum">
              <a:rPr lang="en-US" smtClean="0">
                <a:solidFill>
                  <a:srgbClr val="000000"/>
                </a:solidFill>
              </a:rPr>
              <a:pPr/>
              <a:t>5</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228600" y="457200"/>
            <a:ext cx="4267200" cy="1341438"/>
          </a:xfrm>
          <a:ln w="6350"/>
        </p:spPr>
        <p:txBody>
          <a:bodyPr/>
          <a:lstStyle/>
          <a:p>
            <a:pPr eaLnBrk="1" hangingPunct="1">
              <a:defRPr/>
            </a:pPr>
            <a:r>
              <a:rPr lang="en-US" sz="3600" dirty="0" smtClean="0">
                <a:ln w="12700">
                  <a:solidFill>
                    <a:schemeClr val="tx2">
                      <a:satMod val="155000"/>
                    </a:schemeClr>
                  </a:solidFill>
                  <a:prstDash val="solid"/>
                </a:ln>
                <a:solidFill>
                  <a:srgbClr val="C00000"/>
                </a:solidFill>
                <a:latin typeface="Times New Roman" pitchFamily="18" charset="0"/>
                <a:cs typeface="Times New Roman" pitchFamily="18" charset="0"/>
              </a:rPr>
              <a:t>Current State of Corps Funding</a:t>
            </a:r>
            <a:endParaRPr lang="en-US" sz="3600" dirty="0" smtClean="0">
              <a:solidFill>
                <a:srgbClr val="C00000"/>
              </a:solidFill>
              <a:latin typeface="Times New Roman" pitchFamily="18" charset="0"/>
              <a:cs typeface="Times New Roman" pitchFamily="18" charset="0"/>
            </a:endParaRPr>
          </a:p>
        </p:txBody>
      </p:sp>
      <p:pic>
        <p:nvPicPr>
          <p:cNvPr id="33794" name="Picture 2"/>
          <p:cNvPicPr>
            <a:picLocks noChangeAspect="1" noChangeArrowheads="1"/>
          </p:cNvPicPr>
          <p:nvPr/>
        </p:nvPicPr>
        <p:blipFill>
          <a:blip r:embed="rId2" cstate="print"/>
          <a:srcRect/>
          <a:stretch>
            <a:fillRect/>
          </a:stretch>
        </p:blipFill>
        <p:spPr bwMode="auto">
          <a:xfrm>
            <a:off x="381000" y="2667000"/>
            <a:ext cx="4114800" cy="1420829"/>
          </a:xfrm>
          <a:prstGeom prst="rect">
            <a:avLst/>
          </a:prstGeom>
          <a:no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p:spPr>
      </p:pic>
      <p:sp>
        <p:nvSpPr>
          <p:cNvPr id="15" name="Bent-Up Arrow 14"/>
          <p:cNvSpPr/>
          <p:nvPr/>
        </p:nvSpPr>
        <p:spPr>
          <a:xfrm rot="10800000">
            <a:off x="228600" y="2514600"/>
            <a:ext cx="381000" cy="9144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Bent-Up Arrow 15"/>
          <p:cNvSpPr/>
          <p:nvPr/>
        </p:nvSpPr>
        <p:spPr>
          <a:xfrm rot="10800000" flipH="1">
            <a:off x="4267200" y="2514600"/>
            <a:ext cx="381000" cy="9144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796" name="Picture 4" descr="C:\Users\E4TODDHS\AppData\Local\Microsoft\Windows\Temporary Internet Files\Content.Outlook\GR9KC93A\photo (84).JPG"/>
          <p:cNvPicPr>
            <a:picLocks noChangeAspect="1" noChangeArrowheads="1"/>
          </p:cNvPicPr>
          <p:nvPr/>
        </p:nvPicPr>
        <p:blipFill>
          <a:blip r:embed="rId3" cstate="print"/>
          <a:srcRect/>
          <a:stretch>
            <a:fillRect/>
          </a:stretch>
        </p:blipFill>
        <p:spPr bwMode="auto">
          <a:xfrm>
            <a:off x="4800600" y="457200"/>
            <a:ext cx="3886200" cy="5181600"/>
          </a:xfrm>
          <a:prstGeom prst="rect">
            <a:avLst/>
          </a:prstGeom>
          <a:noFill/>
          <a:ln w="25400">
            <a:gradFill>
              <a:gsLst>
                <a:gs pos="0">
                  <a:srgbClr val="547731"/>
                </a:gs>
                <a:gs pos="50000">
                  <a:srgbClr val="9CB86E"/>
                </a:gs>
                <a:gs pos="100000">
                  <a:srgbClr val="156B13"/>
                </a:gs>
              </a:gsLst>
              <a:lin ang="5400000" scaled="0"/>
            </a:gradFill>
          </a:ln>
        </p:spPr>
      </p:pic>
      <p:sp>
        <p:nvSpPr>
          <p:cNvPr id="7" name="Slide Number Placeholder 6"/>
          <p:cNvSpPr>
            <a:spLocks noGrp="1"/>
          </p:cNvSpPr>
          <p:nvPr>
            <p:ph type="sldNum" sz="quarter" idx="10"/>
          </p:nvPr>
        </p:nvSpPr>
        <p:spPr/>
        <p:txBody>
          <a:bodyPr/>
          <a:lstStyle/>
          <a:p>
            <a:fld id="{2882C702-A908-47E5-B1A7-104656B1E88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2" cstate="print"/>
          <a:srcRect/>
          <a:stretch>
            <a:fillRect/>
          </a:stretch>
        </p:blipFill>
        <p:spPr bwMode="auto">
          <a:xfrm>
            <a:off x="685800" y="914400"/>
            <a:ext cx="7923294" cy="4724400"/>
          </a:xfrm>
          <a:prstGeom prst="rect">
            <a:avLst/>
          </a:prstGeom>
          <a:noFill/>
          <a:ln w="9525">
            <a:solidFill>
              <a:schemeClr val="tx2">
                <a:satMod val="155000"/>
              </a:schemeClr>
            </a:solidFill>
            <a:miter lim="800000"/>
            <a:headEnd/>
            <a:tailEnd/>
          </a:ln>
        </p:spPr>
      </p:pic>
      <p:sp>
        <p:nvSpPr>
          <p:cNvPr id="9" name="Title 1"/>
          <p:cNvSpPr txBox="1">
            <a:spLocks/>
          </p:cNvSpPr>
          <p:nvPr/>
        </p:nvSpPr>
        <p:spPr bwMode="auto">
          <a:xfrm>
            <a:off x="457200" y="228600"/>
            <a:ext cx="8229600" cy="533400"/>
          </a:xfrm>
          <a:prstGeom prst="rect">
            <a:avLst/>
          </a:prstGeom>
          <a:noFill/>
          <a:ln w="9525">
            <a:noFill/>
            <a:miter lim="800000"/>
            <a:headEnd/>
            <a:tailEnd/>
          </a:ln>
        </p:spPr>
        <p:txBody>
          <a:bodyPr anchor="ctr"/>
          <a:lstStyle/>
          <a:p>
            <a:pPr algn="ctr">
              <a:defRPr/>
            </a:pPr>
            <a:r>
              <a:rPr lang="en-US" sz="3200" b="1" kern="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ea typeface="+mj-ea"/>
                <a:cs typeface="Times New Roman" pitchFamily="18" charset="0"/>
              </a:rPr>
              <a:t>US Coast Guard – Eastern Shore Status  </a:t>
            </a:r>
            <a:endParaRPr lang="en-US" sz="3200" b="1" kern="0" dirty="0">
              <a:solidFill>
                <a:srgbClr val="C00000"/>
              </a:solidFill>
              <a:latin typeface="Times New Roman" pitchFamily="18" charset="0"/>
              <a:ea typeface="+mj-ea"/>
              <a:cs typeface="Times New Roman" pitchFamily="18" charset="0"/>
            </a:endParaRPr>
          </a:p>
        </p:txBody>
      </p:sp>
      <p:sp>
        <p:nvSpPr>
          <p:cNvPr id="10" name="Bent-Up Arrow 9"/>
          <p:cNvSpPr/>
          <p:nvPr/>
        </p:nvSpPr>
        <p:spPr>
          <a:xfrm rot="10800000">
            <a:off x="457200" y="762000"/>
            <a:ext cx="685800" cy="5334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Bent-Up Arrow 13"/>
          <p:cNvSpPr/>
          <p:nvPr/>
        </p:nvSpPr>
        <p:spPr>
          <a:xfrm rot="10800000" flipH="1">
            <a:off x="8077200" y="762000"/>
            <a:ext cx="685800" cy="5334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10"/>
          </p:nvPr>
        </p:nvSpPr>
        <p:spPr/>
        <p:txBody>
          <a:bodyPr/>
          <a:lstStyle/>
          <a:p>
            <a:fld id="{2882C702-A908-47E5-B1A7-104656B1E88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BE84F04-3600-4EB0-A5B2-F2301FE8C91A}" type="slidenum">
              <a:rPr lang="en-US"/>
              <a:pPr/>
              <a:t>8</a:t>
            </a:fld>
            <a:endParaRPr lang="en-US"/>
          </a:p>
        </p:txBody>
      </p:sp>
      <p:sp>
        <p:nvSpPr>
          <p:cNvPr id="7171" name="Rectangle 3"/>
          <p:cNvSpPr>
            <a:spLocks noGrp="1" noChangeArrowheads="1"/>
          </p:cNvSpPr>
          <p:nvPr>
            <p:ph type="body" idx="1"/>
          </p:nvPr>
        </p:nvSpPr>
        <p:spPr>
          <a:noFill/>
          <a:ln/>
        </p:spPr>
        <p:txBody>
          <a:bodyPr/>
          <a:lstStyle/>
          <a:p>
            <a:pPr>
              <a:buNone/>
            </a:pPr>
            <a:endParaRPr lang="en-US" dirty="0" smtClean="0">
              <a:latin typeface="+mj-lt"/>
              <a:cs typeface="Times New Roman" pitchFamily="18" charset="0"/>
            </a:endParaRPr>
          </a:p>
          <a:p>
            <a:pPr lvl="1">
              <a:buNone/>
            </a:pPr>
            <a:endParaRPr lang="en-US" dirty="0">
              <a:latin typeface="Times New Roman" pitchFamily="18" charset="0"/>
              <a:cs typeface="Times New Roman" pitchFamily="18" charset="0"/>
            </a:endParaRPr>
          </a:p>
        </p:txBody>
      </p:sp>
      <p:sp>
        <p:nvSpPr>
          <p:cNvPr id="6" name="Text Box 4"/>
          <p:cNvSpPr txBox="1">
            <a:spLocks noChangeArrowheads="1"/>
          </p:cNvSpPr>
          <p:nvPr/>
        </p:nvSpPr>
        <p:spPr bwMode="auto">
          <a:xfrm>
            <a:off x="0" y="362634"/>
            <a:ext cx="9144000" cy="646331"/>
          </a:xfrm>
          <a:prstGeom prst="rect">
            <a:avLst/>
          </a:prstGeom>
          <a:noFill/>
          <a:ln w="9525">
            <a:noFill/>
            <a:miter lim="800000"/>
            <a:headEnd/>
            <a:tailEnd/>
          </a:ln>
          <a:effectLst>
            <a:outerShdw blurRad="127000" dist="50800" dir="5400000" algn="ctr" rotWithShape="0">
              <a:schemeClr val="bg1">
                <a:lumMod val="50000"/>
              </a:schemeClr>
            </a:outerShdw>
          </a:effectLst>
        </p:spPr>
        <p:txBody>
          <a:bodyPr wrap="square" anchor="ctr">
            <a:spAutoFit/>
          </a:bodyPr>
          <a:lstStyle/>
          <a:p>
            <a:pPr algn="ctr">
              <a:defRPr/>
            </a:pPr>
            <a:r>
              <a:rPr lang="en-US" sz="3600" b="1" spc="100" dirty="0" smtClean="0">
                <a:ln>
                  <a:solidFill>
                    <a:schemeClr val="tx2">
                      <a:satMod val="155000"/>
                    </a:schemeClr>
                  </a:solidFill>
                </a:ln>
                <a:solidFill>
                  <a:srgbClr val="C00000"/>
                </a:solidFill>
                <a:latin typeface="Times New Roman" pitchFamily="18" charset="0"/>
                <a:cs typeface="Times New Roman" pitchFamily="18" charset="0"/>
              </a:rPr>
              <a:t>USCG Navigation Challenges</a:t>
            </a:r>
            <a:endParaRPr lang="en-US" sz="3600" b="1" spc="100" dirty="0">
              <a:ln>
                <a:solidFill>
                  <a:schemeClr val="tx2">
                    <a:satMod val="155000"/>
                  </a:schemeClr>
                </a:solidFill>
              </a:ln>
              <a:solidFill>
                <a:srgbClr val="C00000"/>
              </a:solidFill>
              <a:latin typeface="Times New Roman" pitchFamily="18" charset="0"/>
              <a:cs typeface="Times New Roman" pitchFamily="18" charset="0"/>
            </a:endParaRPr>
          </a:p>
        </p:txBody>
      </p:sp>
      <p:pic>
        <p:nvPicPr>
          <p:cNvPr id="5" name="Picture 6" descr="246949"/>
          <p:cNvPicPr>
            <a:picLocks noChangeAspect="1" noChangeArrowheads="1"/>
          </p:cNvPicPr>
          <p:nvPr/>
        </p:nvPicPr>
        <p:blipFill>
          <a:blip r:embed="rId3" cstate="print"/>
          <a:srcRect/>
          <a:stretch>
            <a:fillRect/>
          </a:stretch>
        </p:blipFill>
        <p:spPr bwMode="auto">
          <a:xfrm>
            <a:off x="609600" y="4114800"/>
            <a:ext cx="3345417" cy="2145675"/>
          </a:xfrm>
          <a:prstGeom prst="rect">
            <a:avLst/>
          </a:prstGeom>
          <a:noFill/>
          <a:ln w="12700">
            <a:solidFill>
              <a:srgbClr val="000000"/>
            </a:solidFill>
            <a:miter lim="800000"/>
            <a:headEnd/>
            <a:tailEnd/>
          </a:ln>
        </p:spPr>
      </p:pic>
      <p:sp>
        <p:nvSpPr>
          <p:cNvPr id="9" name="TextBox 8"/>
          <p:cNvSpPr txBox="1"/>
          <p:nvPr/>
        </p:nvSpPr>
        <p:spPr>
          <a:xfrm>
            <a:off x="1295400" y="1034534"/>
            <a:ext cx="6542013" cy="830997"/>
          </a:xfrm>
          <a:prstGeom prst="rect">
            <a:avLst/>
          </a:prstGeom>
          <a:noFill/>
        </p:spPr>
        <p:txBody>
          <a:bodyPr wrap="square" anchor="ctr">
            <a:spAutoFit/>
          </a:bodyPr>
          <a:lstStyle/>
          <a:p>
            <a:pPr algn="ctr">
              <a:buFont typeface="Arial" pitchFamily="34" charset="0"/>
              <a:buChar char="•"/>
              <a:defRPr/>
            </a:pPr>
            <a:r>
              <a:rPr lang="en-US" sz="2400" b="1" dirty="0" smtClean="0">
                <a:latin typeface="+mn-lt"/>
              </a:rPr>
              <a:t>Removal of most Aids </a:t>
            </a:r>
            <a:r>
              <a:rPr lang="en-US" sz="2400" b="1" dirty="0">
                <a:latin typeface="+mn-lt"/>
              </a:rPr>
              <a:t>to </a:t>
            </a:r>
            <a:r>
              <a:rPr lang="en-US" sz="2400" b="1" dirty="0" smtClean="0">
                <a:latin typeface="+mn-lt"/>
              </a:rPr>
              <a:t>Navigation on Eastern Shore</a:t>
            </a:r>
            <a:endParaRPr lang="en-US" sz="2400" b="1" dirty="0">
              <a:latin typeface="+mn-lt"/>
            </a:endParaRPr>
          </a:p>
        </p:txBody>
      </p:sp>
      <p:pic>
        <p:nvPicPr>
          <p:cNvPr id="7" name="Picture 7" descr="rankin"/>
          <p:cNvPicPr>
            <a:picLocks noChangeAspect="1" noChangeArrowheads="1"/>
          </p:cNvPicPr>
          <p:nvPr/>
        </p:nvPicPr>
        <p:blipFill>
          <a:blip r:embed="rId4" cstate="print"/>
          <a:srcRect/>
          <a:stretch>
            <a:fillRect/>
          </a:stretch>
        </p:blipFill>
        <p:spPr bwMode="auto">
          <a:xfrm>
            <a:off x="609600" y="1945231"/>
            <a:ext cx="3352800" cy="2072061"/>
          </a:xfrm>
          <a:prstGeom prst="rect">
            <a:avLst/>
          </a:prstGeom>
          <a:noFill/>
          <a:ln w="12700">
            <a:solidFill>
              <a:schemeClr val="tx1"/>
            </a:solidFill>
          </a:ln>
        </p:spPr>
      </p:pic>
      <p:pic>
        <p:nvPicPr>
          <p:cNvPr id="8" name="Picture 9" descr="WLIC-75"/>
          <p:cNvPicPr>
            <a:picLocks noChangeAspect="1" noChangeArrowheads="1"/>
          </p:cNvPicPr>
          <p:nvPr/>
        </p:nvPicPr>
        <p:blipFill>
          <a:blip r:embed="rId5" cstate="print"/>
          <a:srcRect/>
          <a:stretch>
            <a:fillRect/>
          </a:stretch>
        </p:blipFill>
        <p:spPr bwMode="auto">
          <a:xfrm>
            <a:off x="4114800" y="2362200"/>
            <a:ext cx="4682344" cy="3124200"/>
          </a:xfrm>
          <a:prstGeom prst="rect">
            <a:avLst/>
          </a:prstGeom>
          <a:noFill/>
          <a:ln w="12700">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defRPr/>
            </a:pPr>
            <a:r>
              <a:rPr lang="en-US" sz="340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Additional Inputs for Participants to Consider for Criteria Weighting During Prioritization</a:t>
            </a:r>
            <a:endParaRPr lang="en-US" sz="3400" dirty="0" smtClean="0">
              <a:solidFill>
                <a:srgbClr val="C00000"/>
              </a:solidFill>
              <a:latin typeface="Times New Roman" pitchFamily="18" charset="0"/>
              <a:cs typeface="Times New Roman" pitchFamily="18" charset="0"/>
            </a:endParaRPr>
          </a:p>
        </p:txBody>
      </p:sp>
      <p:sp>
        <p:nvSpPr>
          <p:cNvPr id="8195" name="Content Placeholder 3"/>
          <p:cNvSpPr>
            <a:spLocks noGrp="1"/>
          </p:cNvSpPr>
          <p:nvPr>
            <p:ph idx="1"/>
          </p:nvPr>
        </p:nvSpPr>
        <p:spPr>
          <a:xfrm>
            <a:off x="457200" y="1676400"/>
            <a:ext cx="8229600" cy="4495800"/>
          </a:xfrm>
        </p:spPr>
        <p:txBody>
          <a:bodyPr/>
          <a:lstStyle/>
          <a:p>
            <a:pPr eaLnBrk="1" hangingPunct="1"/>
            <a:r>
              <a:rPr lang="en-US" sz="1800" dirty="0" smtClean="0"/>
              <a:t>US Coast Guard – 160’ long ATON tender has only 1 or 2 places where the vessel can turn around.</a:t>
            </a:r>
          </a:p>
          <a:p>
            <a:pPr eaLnBrk="1" hangingPunct="1"/>
            <a:r>
              <a:rPr lang="en-US" sz="1800" dirty="0" smtClean="0"/>
              <a:t>Working Watermen’s Association - Quinby area has about 60 aquaculture employees and about 30 watermen generating several million dollars in that area.</a:t>
            </a:r>
          </a:p>
          <a:p>
            <a:pPr eaLnBrk="1" hangingPunct="1"/>
            <a:r>
              <a:rPr lang="en-US" sz="1800" dirty="0" smtClean="0"/>
              <a:t>Harbormaster, Watermen’s Association, Town – reference Aids to Navigation are still needed, particularly at night</a:t>
            </a:r>
          </a:p>
          <a:p>
            <a:pPr eaLnBrk="1" hangingPunct="1"/>
            <a:r>
              <a:rPr lang="en-US" sz="1800" dirty="0" smtClean="0"/>
              <a:t>Corps – consider areas NOT needing dredging - if vessels are re-routed through/to other areas; there is an increase in transportation costs that should be accounted for.</a:t>
            </a:r>
          </a:p>
          <a:p>
            <a:pPr eaLnBrk="1" hangingPunct="1"/>
            <a:r>
              <a:rPr lang="en-US" sz="1800" dirty="0" smtClean="0"/>
              <a:t>Economic development concerns and town representatives -  VIMS economists may be able to help capture economic and environmental benefits of the Eastern Shore waterways, perhaps study should include both bayside and seaside, perhaps form an Eastern Shore waterways board and comprehensive strategic plan</a:t>
            </a:r>
          </a:p>
        </p:txBody>
      </p:sp>
      <p:sp>
        <p:nvSpPr>
          <p:cNvPr id="4" name="Slide Number Placeholder 3"/>
          <p:cNvSpPr>
            <a:spLocks noGrp="1"/>
          </p:cNvSpPr>
          <p:nvPr>
            <p:ph type="sldNum" sz="quarter" idx="10"/>
          </p:nvPr>
        </p:nvSpPr>
        <p:spPr/>
        <p:txBody>
          <a:bodyPr/>
          <a:lstStyle/>
          <a:p>
            <a:fld id="{29315324-96D7-492C-8620-104E41F33419}"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7134</TotalTime>
  <Words>622</Words>
  <Application>Microsoft Office PowerPoint</Application>
  <PresentationFormat>On-screen Show (4:3)</PresentationFormat>
  <Paragraphs>109</Paragraphs>
  <Slides>17</Slides>
  <Notes>4</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Title Master</vt:lpstr>
      <vt:lpstr>Slide Master</vt:lpstr>
      <vt:lpstr>Eastern Shore VA Superstorm Sandy Recovery WCV Dredging: Segment Prioritization</vt:lpstr>
      <vt:lpstr>Meeting Participants</vt:lpstr>
      <vt:lpstr>Slide 3</vt:lpstr>
      <vt:lpstr>Waterway on the  Coast of Virginia (WCV)</vt:lpstr>
      <vt:lpstr>Eastern Shore Federal Navigation Projects</vt:lpstr>
      <vt:lpstr>Current State of Corps Funding</vt:lpstr>
      <vt:lpstr>Slide 7</vt:lpstr>
      <vt:lpstr>Slide 8</vt:lpstr>
      <vt:lpstr>Additional Inputs for Participants to Consider for Criteria Weighting During Prioritization</vt:lpstr>
      <vt:lpstr>Local Sponsor Furnished Information</vt:lpstr>
      <vt:lpstr>Project Prioritization Criteria 1</vt:lpstr>
      <vt:lpstr>Project Prioritization Criteria 2</vt:lpstr>
      <vt:lpstr>In-Meeting Prioritization Process</vt:lpstr>
      <vt:lpstr>Slide 14</vt:lpstr>
      <vt:lpstr>Slide 15</vt:lpstr>
      <vt:lpstr>Slide 16</vt:lpstr>
      <vt:lpstr>Slide 17</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E4TONSMC</cp:lastModifiedBy>
  <cp:revision>189</cp:revision>
  <dcterms:created xsi:type="dcterms:W3CDTF">2009-05-21T17:19:18Z</dcterms:created>
  <dcterms:modified xsi:type="dcterms:W3CDTF">2013-09-04T16:27:31Z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0008009805000000000001024120</vt:lpwstr>
  </property>
</Properties>
</file>